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5" r:id="rId20"/>
    <p:sldId id="274" r:id="rId21"/>
    <p:sldId id="275" r:id="rId22"/>
    <p:sldId id="276" r:id="rId23"/>
    <p:sldId id="277" r:id="rId24"/>
    <p:sldId id="278" r:id="rId25"/>
    <p:sldId id="279" r:id="rId26"/>
    <p:sldId id="280" r:id="rId27"/>
    <p:sldId id="281" r:id="rId28"/>
    <p:sldId id="282" r:id="rId29"/>
    <p:sldId id="283" r:id="rId30"/>
    <p:sldId id="284"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165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CEAA678-7A1A-4F7D-BEBF-9A8B5DDE49BF}" type="datetimeFigureOut">
              <a:rPr lang="es-CR" smtClean="0"/>
              <a:t>12/02/2025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1555444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EAA678-7A1A-4F7D-BEBF-9A8B5DDE49BF}" type="datetimeFigureOut">
              <a:rPr lang="es-CR" smtClean="0"/>
              <a:t>12/02/2025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80913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EAA678-7A1A-4F7D-BEBF-9A8B5DDE49BF}" type="datetimeFigureOut">
              <a:rPr lang="es-CR" smtClean="0"/>
              <a:t>12/02/2025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1839761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EAA678-7A1A-4F7D-BEBF-9A8B5DDE49BF}" type="datetimeFigureOut">
              <a:rPr lang="es-CR" smtClean="0"/>
              <a:t>12/02/2025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809613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CEAA678-7A1A-4F7D-BEBF-9A8B5DDE49BF}" type="datetimeFigureOut">
              <a:rPr lang="es-CR" smtClean="0"/>
              <a:t>12/02/2025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3247185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CEAA678-7A1A-4F7D-BEBF-9A8B5DDE49BF}" type="datetimeFigureOut">
              <a:rPr lang="es-CR" smtClean="0"/>
              <a:t>12/02/2025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3895224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CEAA678-7A1A-4F7D-BEBF-9A8B5DDE49BF}" type="datetimeFigureOut">
              <a:rPr lang="es-CR" smtClean="0"/>
              <a:t>12/02/2025</a:t>
            </a:fld>
            <a:endParaRPr lang="es-CR"/>
          </a:p>
        </p:txBody>
      </p:sp>
      <p:sp>
        <p:nvSpPr>
          <p:cNvPr id="8" name="Footer Placeholder 7"/>
          <p:cNvSpPr>
            <a:spLocks noGrp="1"/>
          </p:cNvSpPr>
          <p:nvPr>
            <p:ph type="ftr" sz="quarter" idx="11"/>
          </p:nvPr>
        </p:nvSpPr>
        <p:spPr/>
        <p:txBody>
          <a:bodyPr/>
          <a:lstStyle/>
          <a:p>
            <a:endParaRPr lang="es-CR"/>
          </a:p>
        </p:txBody>
      </p:sp>
      <p:sp>
        <p:nvSpPr>
          <p:cNvPr id="9" name="Slide Number Placeholder 8"/>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377003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CEAA678-7A1A-4F7D-BEBF-9A8B5DDE49BF}" type="datetimeFigureOut">
              <a:rPr lang="es-CR" smtClean="0"/>
              <a:t>12/02/2025</a:t>
            </a:fld>
            <a:endParaRPr lang="es-CR"/>
          </a:p>
        </p:txBody>
      </p:sp>
      <p:sp>
        <p:nvSpPr>
          <p:cNvPr id="4" name="Footer Placeholder 3"/>
          <p:cNvSpPr>
            <a:spLocks noGrp="1"/>
          </p:cNvSpPr>
          <p:nvPr>
            <p:ph type="ftr" sz="quarter" idx="11"/>
          </p:nvPr>
        </p:nvSpPr>
        <p:spPr/>
        <p:txBody>
          <a:bodyPr/>
          <a:lstStyle/>
          <a:p>
            <a:endParaRPr lang="es-CR"/>
          </a:p>
        </p:txBody>
      </p:sp>
      <p:sp>
        <p:nvSpPr>
          <p:cNvPr id="5" name="Slide Number Placeholder 4"/>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3461153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EAA678-7A1A-4F7D-BEBF-9A8B5DDE49BF}" type="datetimeFigureOut">
              <a:rPr lang="es-CR" smtClean="0"/>
              <a:t>12/02/2025</a:t>
            </a:fld>
            <a:endParaRPr lang="es-CR"/>
          </a:p>
        </p:txBody>
      </p:sp>
      <p:sp>
        <p:nvSpPr>
          <p:cNvPr id="3" name="Footer Placeholder 2"/>
          <p:cNvSpPr>
            <a:spLocks noGrp="1"/>
          </p:cNvSpPr>
          <p:nvPr>
            <p:ph type="ftr" sz="quarter" idx="11"/>
          </p:nvPr>
        </p:nvSpPr>
        <p:spPr/>
        <p:txBody>
          <a:bodyPr/>
          <a:lstStyle/>
          <a:p>
            <a:endParaRPr lang="es-CR"/>
          </a:p>
        </p:txBody>
      </p:sp>
      <p:sp>
        <p:nvSpPr>
          <p:cNvPr id="4" name="Slide Number Placeholder 3"/>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26433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CEAA678-7A1A-4F7D-BEBF-9A8B5DDE49BF}" type="datetimeFigureOut">
              <a:rPr lang="es-CR" smtClean="0"/>
              <a:t>12/02/2025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106547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CEAA678-7A1A-4F7D-BEBF-9A8B5DDE49BF}" type="datetimeFigureOut">
              <a:rPr lang="es-CR" smtClean="0"/>
              <a:t>12/02/2025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9D86CD4D-1930-43BD-88A6-01EA76023D77}" type="slidenum">
              <a:rPr lang="es-CR" smtClean="0"/>
              <a:t>‹Nº›</a:t>
            </a:fld>
            <a:endParaRPr lang="es-CR"/>
          </a:p>
        </p:txBody>
      </p:sp>
    </p:spTree>
    <p:extLst>
      <p:ext uri="{BB962C8B-B14F-4D97-AF65-F5344CB8AC3E}">
        <p14:creationId xmlns:p14="http://schemas.microsoft.com/office/powerpoint/2010/main" val="1104255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EAA678-7A1A-4F7D-BEBF-9A8B5DDE49BF}" type="datetimeFigureOut">
              <a:rPr lang="es-CR" smtClean="0"/>
              <a:t>12/02/2025</a:t>
            </a:fld>
            <a:endParaRPr lang="es-C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86CD4D-1930-43BD-88A6-01EA76023D77}" type="slidenum">
              <a:rPr lang="es-CR" smtClean="0"/>
              <a:t>‹Nº›</a:t>
            </a:fld>
            <a:endParaRPr lang="es-CR"/>
          </a:p>
        </p:txBody>
      </p:sp>
    </p:spTree>
    <p:extLst>
      <p:ext uri="{BB962C8B-B14F-4D97-AF65-F5344CB8AC3E}">
        <p14:creationId xmlns:p14="http://schemas.microsoft.com/office/powerpoint/2010/main" val="2296479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hogaressosteniblesPBAE@gmail.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turismo-sostenible.co.cr/" TargetMode="External"/><Relationship Id="rId2" Type="http://schemas.openxmlformats.org/officeDocument/2006/relationships/hyperlink" Target="https://pbae.estudiomanati.com/landing-de-categorias/hogares-sostenible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ecoins.eco/" TargetMode="External"/><Relationship Id="rId2" Type="http://schemas.openxmlformats.org/officeDocument/2006/relationships/hyperlink" Target="https://pbae.estudiomanati.com/landing-de-categorias/hogares-sostenibles"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nam12.safelinks.protection.outlook.com/?url=https%3A%2F%2Fdocs.google.com%2Fforms%2Fd%2Fe%2F1FAIpQLScb2gSN1hTuJdXDz3E5YaFpYOuyHx1dA8frDer8kQDoKzqXeQ%2Fviewform%3Fusp%3Dsf_link&amp;data=05%7C01%7Cmoncastro%40aya.go.cr%7C7654852712914b3c1afb08dafff787fa%7C5b9077e369774611b3a5ea70e9610e8b%7C1%7C0%7C638103735848115879%7CUnknown%7CTWFpbGZsb3d8eyJWIjoiMC4wLjAwMDAiLCJQIjoiV2luMzIiLCJBTiI6Ik1haWwiLCJXVCI6Mn0%3D%7C3000%7C%7C%7C&amp;sdata=uzyWBu2IQzIHuhVVmN10sdzyhRnw5RXDcdyJr2tkipE%3D&amp;reserved=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mailto:bienestaranimalpbae@gmail.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 de texto 2">
            <a:extLst>
              <a:ext uri="{FF2B5EF4-FFF2-40B4-BE49-F238E27FC236}">
                <a16:creationId xmlns:a16="http://schemas.microsoft.com/office/drawing/2014/main" id="{401EFD93-4CE8-B209-0ADE-0037EBF9EB52}"/>
              </a:ext>
            </a:extLst>
          </p:cNvPr>
          <p:cNvSpPr txBox="1">
            <a:spLocks noGrp="1" noChangeArrowheads="1"/>
          </p:cNvSpPr>
          <p:nvPr>
            <p:ph type="ctrTitle"/>
          </p:nvPr>
        </p:nvSpPr>
        <p:spPr bwMode="auto">
          <a:xfrm>
            <a:off x="1293962" y="993189"/>
            <a:ext cx="6538823" cy="904622"/>
          </a:xfrm>
          <a:prstGeom prst="rect">
            <a:avLst/>
          </a:prstGeom>
          <a:noFill/>
          <a:ln>
            <a:noFill/>
          </a:ln>
        </p:spPr>
        <p:style>
          <a:lnRef idx="0">
            <a:scrgbClr r="0" g="0" b="0"/>
          </a:lnRef>
          <a:fillRef idx="0">
            <a:scrgbClr r="0" g="0" b="0"/>
          </a:fillRef>
          <a:effectRef idx="0">
            <a:scrgbClr r="0" g="0" b="0"/>
          </a:effectRef>
          <a:fontRef idx="minor">
            <a:schemeClr val="dk1"/>
          </a:fontRef>
        </p:style>
        <p:txBody>
          <a:bodyPr rot="0" vert="horz" wrap="square" lIns="68580" tIns="34290" rIns="68580" bIns="34290" rtlCol="0" anchor="t" anchorCtr="0">
            <a:noAutofit/>
          </a:bodyPr>
          <a:lstStyle/>
          <a:p>
            <a:pPr algn="ctr"/>
            <a:r>
              <a:rPr lang="es-CR" sz="3500" b="1" dirty="0">
                <a:latin typeface="Grotesque Light" panose="020B0304020202020204" pitchFamily="34" charset="0"/>
                <a:ea typeface="Tahoma" panose="020B0604030504040204" pitchFamily="34" charset="0"/>
              </a:rPr>
              <a:t>Informe Final 2025 Hogares Sostenibles</a:t>
            </a:r>
            <a:endParaRPr lang="es-CR" sz="3500" dirty="0">
              <a:latin typeface="Tahoma" panose="020B0604030504040204" pitchFamily="34" charset="0"/>
              <a:ea typeface="Tahoma" panose="020B0604030504040204" pitchFamily="34" charset="0"/>
            </a:endParaRPr>
          </a:p>
          <a:p>
            <a:pPr algn="ctr"/>
            <a:r>
              <a:rPr lang="es-CR" sz="2500" b="1" dirty="0">
                <a:latin typeface="Grotesque Light" panose="020B0304020202020204" pitchFamily="34" charset="0"/>
                <a:ea typeface="Tahoma" panose="020B0604030504040204" pitchFamily="34" charset="0"/>
              </a:rPr>
              <a:t>Programa Bandera Azul Ecológica</a:t>
            </a:r>
            <a:endParaRPr lang="es-CR" sz="2500" dirty="0">
              <a:latin typeface="Tahoma" panose="020B0604030504040204" pitchFamily="34" charset="0"/>
              <a:ea typeface="Tahoma" panose="020B0604030504040204" pitchFamily="34" charset="0"/>
            </a:endParaRPr>
          </a:p>
          <a:p>
            <a:pPr algn="ctr"/>
            <a:r>
              <a:rPr lang="es-CR" sz="3500" dirty="0">
                <a:latin typeface="Grotesque Light" panose="020B0304020202020204" pitchFamily="34" charset="0"/>
                <a:ea typeface="Tahoma" panose="020B0604030504040204" pitchFamily="34" charset="0"/>
              </a:rPr>
              <a:t> </a:t>
            </a:r>
            <a:endParaRPr lang="es-CR" sz="3500" dirty="0">
              <a:latin typeface="Tahoma" panose="020B0604030504040204" pitchFamily="34" charset="0"/>
              <a:ea typeface="Tahoma" panose="020B0604030504040204" pitchFamily="34" charset="0"/>
            </a:endParaRPr>
          </a:p>
        </p:txBody>
      </p:sp>
      <p:pic>
        <p:nvPicPr>
          <p:cNvPr id="6" name="Imagen 5" descr="Logotipo, nombre de la empresa&#10;&#10;Descripción generada automáticamente">
            <a:extLst>
              <a:ext uri="{FF2B5EF4-FFF2-40B4-BE49-F238E27FC236}">
                <a16:creationId xmlns:a16="http://schemas.microsoft.com/office/drawing/2014/main" id="{8917A718-CB79-72F3-097A-C0DED4A7991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35239" y="2421417"/>
            <a:ext cx="1494796" cy="1629462"/>
          </a:xfrm>
          <a:prstGeom prst="rect">
            <a:avLst/>
          </a:prstGeom>
        </p:spPr>
      </p:pic>
      <p:graphicFrame>
        <p:nvGraphicFramePr>
          <p:cNvPr id="8" name="Tabla 7">
            <a:extLst>
              <a:ext uri="{FF2B5EF4-FFF2-40B4-BE49-F238E27FC236}">
                <a16:creationId xmlns:a16="http://schemas.microsoft.com/office/drawing/2014/main" id="{2E4294CC-0D5A-8BBB-DC01-0A91DB48D8CB}"/>
              </a:ext>
            </a:extLst>
          </p:cNvPr>
          <p:cNvGraphicFramePr>
            <a:graphicFrameLocks noGrp="1"/>
          </p:cNvGraphicFramePr>
          <p:nvPr>
            <p:extLst>
              <p:ext uri="{D42A27DB-BD31-4B8C-83A1-F6EECF244321}">
                <p14:modId xmlns:p14="http://schemas.microsoft.com/office/powerpoint/2010/main" val="3429457463"/>
              </p:ext>
            </p:extLst>
          </p:nvPr>
        </p:nvGraphicFramePr>
        <p:xfrm>
          <a:off x="1293962" y="4164554"/>
          <a:ext cx="6403765" cy="1333500"/>
        </p:xfrm>
        <a:graphic>
          <a:graphicData uri="http://schemas.openxmlformats.org/drawingml/2006/table">
            <a:tbl>
              <a:tblPr firstRow="1" bandRow="1"/>
              <a:tblGrid>
                <a:gridCol w="3203225">
                  <a:extLst>
                    <a:ext uri="{9D8B030D-6E8A-4147-A177-3AD203B41FA5}">
                      <a16:colId xmlns:a16="http://schemas.microsoft.com/office/drawing/2014/main" val="3843287884"/>
                    </a:ext>
                  </a:extLst>
                </a:gridCol>
                <a:gridCol w="3200540">
                  <a:extLst>
                    <a:ext uri="{9D8B030D-6E8A-4147-A177-3AD203B41FA5}">
                      <a16:colId xmlns:a16="http://schemas.microsoft.com/office/drawing/2014/main" val="1690573858"/>
                    </a:ext>
                  </a:extLst>
                </a:gridCol>
              </a:tblGrid>
              <a:tr h="366236">
                <a:tc>
                  <a:txBody>
                    <a:bodyPr/>
                    <a:lstStyle/>
                    <a:p>
                      <a:pPr algn="l">
                        <a:lnSpc>
                          <a:spcPct val="115000"/>
                        </a:lnSpc>
                        <a:spcAft>
                          <a:spcPts val="1000"/>
                        </a:spcAft>
                      </a:pPr>
                      <a:r>
                        <a:rPr lang="es-ES" sz="1500" b="1" kern="100">
                          <a:effectLst/>
                          <a:latin typeface="Grotesque Light" panose="020B0304020202020204" pitchFamily="34" charset="0"/>
                          <a:ea typeface="Tahoma" panose="020B0604030504040204" pitchFamily="34" charset="0"/>
                          <a:cs typeface="Times New Roman" panose="02020603050405020304" pitchFamily="18" charset="0"/>
                        </a:rPr>
                        <a:t>Apellidos de la Familia: </a:t>
                      </a:r>
                      <a:endParaRPr lang="es-CR" sz="1500" kern="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34290" marB="34290" anchor="ctr">
                    <a:lnL w="28575"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tc>
                  <a:txBody>
                    <a:bodyPr/>
                    <a:lstStyle/>
                    <a:p>
                      <a:pPr algn="l">
                        <a:lnSpc>
                          <a:spcPct val="107000"/>
                        </a:lnSpc>
                      </a:pPr>
                      <a:endParaRPr lang="es-CR" sz="1500" kern="100">
                        <a:effectLst/>
                        <a:latin typeface="Calibri" panose="020F0502020204030204" pitchFamily="34" charset="0"/>
                        <a:cs typeface="Times New Roman" panose="02020603050405020304" pitchFamily="18" charset="0"/>
                      </a:endParaRPr>
                    </a:p>
                  </a:txBody>
                  <a:tcPr marL="68580" marR="68580" marT="34290" marB="34290" anchor="ctr">
                    <a:lnL w="28575"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3211410623"/>
                  </a:ext>
                </a:extLst>
              </a:tr>
              <a:tr h="392906">
                <a:tc>
                  <a:txBody>
                    <a:bodyPr/>
                    <a:lstStyle/>
                    <a:p>
                      <a:pPr algn="l">
                        <a:lnSpc>
                          <a:spcPct val="115000"/>
                        </a:lnSpc>
                        <a:spcAft>
                          <a:spcPts val="1000"/>
                        </a:spcAft>
                      </a:pPr>
                      <a:r>
                        <a:rPr lang="es-ES" sz="1500" b="1" kern="100">
                          <a:effectLst/>
                          <a:latin typeface="Grotesque Light" panose="020B0304020202020204" pitchFamily="34" charset="0"/>
                          <a:ea typeface="Tahoma" panose="020B0604030504040204" pitchFamily="34" charset="0"/>
                          <a:cs typeface="Times New Roman" panose="02020603050405020304" pitchFamily="18" charset="0"/>
                        </a:rPr>
                        <a:t>Comité Local que los acompaña*: </a:t>
                      </a:r>
                      <a:endParaRPr lang="es-CR" sz="1500" kern="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34290" marB="34290" anchor="ctr">
                    <a:lnL w="28575"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tc>
                  <a:txBody>
                    <a:bodyPr/>
                    <a:lstStyle/>
                    <a:p>
                      <a:pPr algn="l">
                        <a:lnSpc>
                          <a:spcPct val="107000"/>
                        </a:lnSpc>
                      </a:pPr>
                      <a:endParaRPr lang="es-CR" sz="1500" kern="100">
                        <a:effectLst/>
                        <a:latin typeface="Calibri" panose="020F0502020204030204" pitchFamily="34" charset="0"/>
                        <a:cs typeface="Times New Roman" panose="02020603050405020304" pitchFamily="18" charset="0"/>
                      </a:endParaRPr>
                    </a:p>
                  </a:txBody>
                  <a:tcPr marL="68580" marR="68580" marT="34290" marB="34290" anchor="ctr">
                    <a:lnL w="28575"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4289627091"/>
                  </a:ext>
                </a:extLst>
              </a:tr>
              <a:tr h="422910">
                <a:tc>
                  <a:txBody>
                    <a:bodyPr/>
                    <a:lstStyle/>
                    <a:p>
                      <a:pPr algn="l">
                        <a:lnSpc>
                          <a:spcPct val="115000"/>
                        </a:lnSpc>
                        <a:spcAft>
                          <a:spcPts val="1000"/>
                        </a:spcAft>
                      </a:pPr>
                      <a:r>
                        <a:rPr lang="es-ES" sz="1500" b="1" kern="100" dirty="0">
                          <a:effectLst/>
                          <a:latin typeface="Grotesque Light" panose="020B0304020202020204" pitchFamily="34" charset="0"/>
                          <a:ea typeface="Tahoma" panose="020B0604030504040204" pitchFamily="34" charset="0"/>
                          <a:cs typeface="Times New Roman" panose="02020603050405020304" pitchFamily="18" charset="0"/>
                        </a:rPr>
                        <a:t>Categoría del comité local que los acompaña*</a:t>
                      </a:r>
                      <a:endParaRPr lang="es-CR" sz="15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34290" marB="34290" anchor="ctr">
                    <a:lnL w="28575"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tc>
                  <a:txBody>
                    <a:bodyPr/>
                    <a:lstStyle/>
                    <a:p>
                      <a:pPr algn="l">
                        <a:lnSpc>
                          <a:spcPct val="107000"/>
                        </a:lnSpc>
                      </a:pPr>
                      <a:endParaRPr lang="es-CR" sz="1500" kern="100" dirty="0">
                        <a:effectLst/>
                        <a:latin typeface="Calibri" panose="020F0502020204030204" pitchFamily="34" charset="0"/>
                        <a:cs typeface="Times New Roman" panose="02020603050405020304" pitchFamily="18" charset="0"/>
                      </a:endParaRPr>
                    </a:p>
                  </a:txBody>
                  <a:tcPr marL="68580" marR="68580" marT="34290" marB="34290" anchor="ctr">
                    <a:lnL w="28575"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1838314534"/>
                  </a:ext>
                </a:extLst>
              </a:tr>
            </a:tbl>
          </a:graphicData>
        </a:graphic>
      </p:graphicFrame>
      <p:sp>
        <p:nvSpPr>
          <p:cNvPr id="11" name="CuadroTexto 10">
            <a:extLst>
              <a:ext uri="{FF2B5EF4-FFF2-40B4-BE49-F238E27FC236}">
                <a16:creationId xmlns:a16="http://schemas.microsoft.com/office/drawing/2014/main" id="{7253350D-4851-21FC-D026-9D0825447500}"/>
              </a:ext>
            </a:extLst>
          </p:cNvPr>
          <p:cNvSpPr txBox="1"/>
          <p:nvPr/>
        </p:nvSpPr>
        <p:spPr>
          <a:xfrm>
            <a:off x="2277912" y="5714770"/>
            <a:ext cx="4570922" cy="300082"/>
          </a:xfrm>
          <a:prstGeom prst="rect">
            <a:avLst/>
          </a:prstGeom>
          <a:noFill/>
        </p:spPr>
        <p:txBody>
          <a:bodyPr wrap="square">
            <a:spAutoFit/>
          </a:bodyPr>
          <a:lstStyle/>
          <a:p>
            <a:r>
              <a:rPr lang="es-ES" sz="1350" b="1" kern="0" dirty="0">
                <a:latin typeface="Grotesque Light" panose="020B0304020202020204" pitchFamily="34" charset="0"/>
                <a:ea typeface="Tahoma" panose="020B0604030504040204" pitchFamily="34" charset="0"/>
                <a:cs typeface="Times New Roman" panose="02020603050405020304" pitchFamily="18" charset="0"/>
              </a:rPr>
              <a:t>* Solo llenar si aplica</a:t>
            </a:r>
            <a:endParaRPr lang="es-CR" sz="1350" dirty="0"/>
          </a:p>
        </p:txBody>
      </p:sp>
    </p:spTree>
    <p:extLst>
      <p:ext uri="{BB962C8B-B14F-4D97-AF65-F5344CB8AC3E}">
        <p14:creationId xmlns:p14="http://schemas.microsoft.com/office/powerpoint/2010/main" val="3747178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4E8397BC-01A8-BC62-C1EC-47F5B5DB734E}"/>
              </a:ext>
            </a:extLst>
          </p:cNvPr>
          <p:cNvGraphicFramePr>
            <a:graphicFrameLocks noGrp="1"/>
          </p:cNvGraphicFramePr>
          <p:nvPr>
            <p:extLst>
              <p:ext uri="{D42A27DB-BD31-4B8C-83A1-F6EECF244321}">
                <p14:modId xmlns:p14="http://schemas.microsoft.com/office/powerpoint/2010/main" val="3967678206"/>
              </p:ext>
            </p:extLst>
          </p:nvPr>
        </p:nvGraphicFramePr>
        <p:xfrm>
          <a:off x="1015699" y="2359712"/>
          <a:ext cx="2382203" cy="337376"/>
        </p:xfrm>
        <a:graphic>
          <a:graphicData uri="http://schemas.openxmlformats.org/drawingml/2006/table">
            <a:tbl>
              <a:tblPr firstRow="1" firstCol="1" bandRow="1"/>
              <a:tblGrid>
                <a:gridCol w="2382203">
                  <a:extLst>
                    <a:ext uri="{9D8B030D-6E8A-4147-A177-3AD203B41FA5}">
                      <a16:colId xmlns:a16="http://schemas.microsoft.com/office/drawing/2014/main" val="671474142"/>
                    </a:ext>
                  </a:extLst>
                </a:gridCol>
              </a:tblGrid>
              <a:tr h="0">
                <a:tc>
                  <a:txBody>
                    <a:bodyPr/>
                    <a:lstStyle/>
                    <a:p>
                      <a:pPr algn="ctr"/>
                      <a:r>
                        <a:rPr lang="es-ES" sz="1100" b="1" i="1" u="sng" kern="100" dirty="0">
                          <a:effectLst/>
                          <a:latin typeface="Calibri Light" panose="020F0302020204030204" pitchFamily="34" charset="0"/>
                          <a:ea typeface="Tahoma" panose="020B0604030504040204" pitchFamily="34" charset="0"/>
                          <a:cs typeface="Times New Roman" panose="02020603050405020304" pitchFamily="18" charset="0"/>
                        </a:rPr>
                        <a:t>Deben:</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únicamente el Cuadro N°7.  </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719504566"/>
                  </a:ext>
                </a:extLst>
              </a:tr>
            </a:tbl>
          </a:graphicData>
        </a:graphic>
      </p:graphicFrame>
      <p:sp>
        <p:nvSpPr>
          <p:cNvPr id="5" name="Rectangle 1">
            <a:extLst>
              <a:ext uri="{FF2B5EF4-FFF2-40B4-BE49-F238E27FC236}">
                <a16:creationId xmlns:a16="http://schemas.microsoft.com/office/drawing/2014/main" id="{CDA807EB-2197-553D-1B7D-62B813CB06EC}"/>
              </a:ext>
            </a:extLst>
          </p:cNvPr>
          <p:cNvSpPr>
            <a:spLocks noChangeArrowheads="1"/>
          </p:cNvSpPr>
          <p:nvPr/>
        </p:nvSpPr>
        <p:spPr bwMode="auto">
          <a:xfrm>
            <a:off x="12940" y="304138"/>
            <a:ext cx="4196375" cy="15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p>
            <a:pPr marL="457200" marR="0" lvl="1" indent="0" algn="just" defTabSz="914400" rtl="0" eaLnBrk="0" fontAlgn="base" latinLnBrk="0" hangingPunct="0">
              <a:lnSpc>
                <a:spcPct val="100000"/>
              </a:lnSpc>
              <a:spcBef>
                <a:spcPct val="0"/>
              </a:spcBef>
              <a:spcAft>
                <a:spcPct val="0"/>
              </a:spcAft>
              <a:buClrTx/>
              <a:buSzTx/>
              <a:tabLst/>
            </a:pP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2.2 M</a:t>
            </a:r>
            <a:r>
              <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edir del consumo de agua (4 puntos)</a:t>
            </a:r>
            <a:endParaRPr kumimoji="0" lang="es-ES" altLang="es-CR" sz="1200" b="0" i="0" u="none" strike="noStrike" cap="none" normalizeH="0" baseline="0" dirty="0">
              <a:ln>
                <a:noFill/>
              </a:ln>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457200" marR="0" lvl="1" indent="0" algn="just" defTabSz="914400" rtl="0" eaLnBrk="0" fontAlgn="base" latinLnBrk="0" hangingPunct="0">
              <a:lnSpc>
                <a:spcPct val="100000"/>
              </a:lnSpc>
              <a:spcBef>
                <a:spcPct val="0"/>
              </a:spcBef>
              <a:spcAft>
                <a:spcPct val="0"/>
              </a:spcAft>
              <a:buClrTx/>
              <a:buSzTx/>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Debe registrar los datos de consumo mensual de agua en el hogar, medido en m</a:t>
            </a:r>
            <a:r>
              <a:rPr kumimoji="0" lang="es-ES" altLang="es-CR" sz="1100" b="0" i="0" u="none" strike="noStrike" cap="none" normalizeH="0" baseline="3000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3</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(metros cúbicos), tanto del año base como del año de participación; para lo cual puede buscar en los recibos la información requerida, o bien, solicitarla a la empresa que provee el servicio, en caso de no recibir respuesta de manera oportuna, debe justificar y colocar la evidencia de este trámite: correo, nota u otro. </a:t>
            </a:r>
            <a:endParaRPr kumimoji="0" lang="es-CR" altLang="es-CR" sz="600" b="0" i="0" u="none" strike="noStrike" cap="none" normalizeH="0" baseline="0" dirty="0">
              <a:ln>
                <a:noFill/>
              </a:ln>
              <a:solidFill>
                <a:schemeClr val="tx1"/>
              </a:solidFill>
              <a:effectLst/>
            </a:endParaRPr>
          </a:p>
        </p:txBody>
      </p:sp>
      <p:graphicFrame>
        <p:nvGraphicFramePr>
          <p:cNvPr id="8" name="Tabla 7">
            <a:extLst>
              <a:ext uri="{FF2B5EF4-FFF2-40B4-BE49-F238E27FC236}">
                <a16:creationId xmlns:a16="http://schemas.microsoft.com/office/drawing/2014/main" id="{A76F3310-9028-DDF6-3CA4-109486DEBE5A}"/>
              </a:ext>
            </a:extLst>
          </p:cNvPr>
          <p:cNvGraphicFramePr>
            <a:graphicFrameLocks noGrp="1"/>
          </p:cNvGraphicFramePr>
          <p:nvPr>
            <p:extLst>
              <p:ext uri="{D42A27DB-BD31-4B8C-83A1-F6EECF244321}">
                <p14:modId xmlns:p14="http://schemas.microsoft.com/office/powerpoint/2010/main" val="3347715962"/>
              </p:ext>
            </p:extLst>
          </p:nvPr>
        </p:nvGraphicFramePr>
        <p:xfrm>
          <a:off x="435849" y="3181571"/>
          <a:ext cx="3541904" cy="3017520"/>
        </p:xfrm>
        <a:graphic>
          <a:graphicData uri="http://schemas.openxmlformats.org/drawingml/2006/table">
            <a:tbl>
              <a:tblPr firstRow="1" firstCol="1" bandRow="1"/>
              <a:tblGrid>
                <a:gridCol w="799762">
                  <a:extLst>
                    <a:ext uri="{9D8B030D-6E8A-4147-A177-3AD203B41FA5}">
                      <a16:colId xmlns:a16="http://schemas.microsoft.com/office/drawing/2014/main" val="50897998"/>
                    </a:ext>
                  </a:extLst>
                </a:gridCol>
                <a:gridCol w="1241083">
                  <a:extLst>
                    <a:ext uri="{9D8B030D-6E8A-4147-A177-3AD203B41FA5}">
                      <a16:colId xmlns:a16="http://schemas.microsoft.com/office/drawing/2014/main" val="3837683698"/>
                    </a:ext>
                  </a:extLst>
                </a:gridCol>
                <a:gridCol w="1501059">
                  <a:extLst>
                    <a:ext uri="{9D8B030D-6E8A-4147-A177-3AD203B41FA5}">
                      <a16:colId xmlns:a16="http://schemas.microsoft.com/office/drawing/2014/main" val="2748608274"/>
                    </a:ext>
                  </a:extLst>
                </a:gridCol>
              </a:tblGrid>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Año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anterior al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de participación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B</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61294529"/>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Mes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solidFill>
                            <a:srgbClr val="000000"/>
                          </a:solidFill>
                          <a:effectLst/>
                          <a:latin typeface="Calibri Light" panose="020F0302020204030204" pitchFamily="34" charset="0"/>
                          <a:ea typeface="Tahoma" panose="020B0604030504040204" pitchFamily="34" charset="0"/>
                          <a:cs typeface="Times New Roman" panose="02020603050405020304" pitchFamily="18" charset="0"/>
                        </a:rPr>
                        <a:t> Lectura del medidor (m</a:t>
                      </a:r>
                      <a:r>
                        <a:rPr lang="es-ES" sz="1100" b="1" baseline="30000">
                          <a:solidFill>
                            <a:srgbClr val="000000"/>
                          </a:solidFill>
                          <a:effectLst/>
                          <a:latin typeface="Calibri Light" panose="020F0302020204030204" pitchFamily="34" charset="0"/>
                          <a:ea typeface="Tahoma" panose="020B0604030504040204" pitchFamily="34" charset="0"/>
                          <a:cs typeface="Times New Roman" panose="02020603050405020304" pitchFamily="18" charset="0"/>
                        </a:rPr>
                        <a:t>3</a:t>
                      </a:r>
                      <a:r>
                        <a:rPr lang="es-ES" sz="1100" b="1">
                          <a:solidFill>
                            <a:srgbClr val="000000"/>
                          </a:solidFill>
                          <a:effectLst/>
                          <a:latin typeface="Calibri Light" panose="020F0302020204030204" pitchFamily="34" charset="0"/>
                          <a:ea typeface="Tahoma" panose="020B0604030504040204" pitchFamily="34" charset="0"/>
                          <a:cs typeface="Times New Roman" panose="02020603050405020304" pitchFamily="18" charset="0"/>
                        </a:rPr>
                        <a:t>)</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Lectura del medidor (m</a:t>
                      </a:r>
                      <a:r>
                        <a:rPr lang="es-ES" sz="1100" b="1" baseline="30000" dirty="0">
                          <a:effectLst/>
                          <a:latin typeface="Calibri Light" panose="020F0302020204030204" pitchFamily="34" charset="0"/>
                          <a:ea typeface="Tahoma" panose="020B0604030504040204" pitchFamily="34" charset="0"/>
                          <a:cs typeface="Times New Roman" panose="02020603050405020304" pitchFamily="18" charset="0"/>
                        </a:rPr>
                        <a:t>3</a:t>
                      </a: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329532073"/>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Enero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396589292"/>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Febrero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199569985"/>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Marzo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044024962"/>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Abril</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118215610"/>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Mayo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315468740"/>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Junio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514026573"/>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Julio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106735863"/>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Agosto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09852669"/>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Septiembre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192351296"/>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Octubre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372281096"/>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Noviembre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530618314"/>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Diciembre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Entrega informe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896188340"/>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Total</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21207788"/>
                  </a:ext>
                </a:extLst>
              </a:tr>
            </a:tbl>
          </a:graphicData>
        </a:graphic>
      </p:graphicFrame>
      <p:sp>
        <p:nvSpPr>
          <p:cNvPr id="9" name="Rectangle 3">
            <a:extLst>
              <a:ext uri="{FF2B5EF4-FFF2-40B4-BE49-F238E27FC236}">
                <a16:creationId xmlns:a16="http://schemas.microsoft.com/office/drawing/2014/main" id="{6B0DBD49-E326-9822-6C7F-165F875CEFE3}"/>
              </a:ext>
            </a:extLst>
          </p:cNvPr>
          <p:cNvSpPr>
            <a:spLocks noChangeArrowheads="1"/>
          </p:cNvSpPr>
          <p:nvPr/>
        </p:nvSpPr>
        <p:spPr bwMode="auto">
          <a:xfrm>
            <a:off x="565526" y="2771379"/>
            <a:ext cx="291091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Cuadro N°7.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Medición del consumo de agua</a:t>
            </a:r>
            <a:endParaRPr kumimoji="0" lang="es-CR" altLang="es-CR" sz="600" b="0" i="0" u="none" strike="noStrike" cap="none" normalizeH="0" baseline="0" dirty="0">
              <a:ln>
                <a:noFill/>
              </a:ln>
              <a:solidFill>
                <a:schemeClr val="tx1"/>
              </a:solidFill>
              <a:effectLst/>
            </a:endParaRPr>
          </a:p>
        </p:txBody>
      </p:sp>
      <p:sp>
        <p:nvSpPr>
          <p:cNvPr id="10" name="Rectangle 3">
            <a:extLst>
              <a:ext uri="{FF2B5EF4-FFF2-40B4-BE49-F238E27FC236}">
                <a16:creationId xmlns:a16="http://schemas.microsoft.com/office/drawing/2014/main" id="{6D8C8719-9124-B19F-F98A-6FCFAF058617}"/>
              </a:ext>
            </a:extLst>
          </p:cNvPr>
          <p:cNvSpPr>
            <a:spLocks noChangeArrowheads="1"/>
          </p:cNvSpPr>
          <p:nvPr/>
        </p:nvSpPr>
        <p:spPr bwMode="auto">
          <a:xfrm>
            <a:off x="333653" y="6234646"/>
            <a:ext cx="354190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8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es la primera vez que el hogar participa, se tiene la opción de no completar la información de la columna “Año anterior”, en caso de no tener registros anteriores, </a:t>
            </a:r>
            <a:endParaRPr kumimoji="0" lang="es-CR" altLang="es-CR" sz="600" b="0" i="0" u="none" strike="noStrike" cap="none" normalizeH="0" baseline="0" dirty="0">
              <a:ln>
                <a:noFill/>
              </a:ln>
              <a:solidFill>
                <a:schemeClr val="tx1"/>
              </a:solidFill>
              <a:effectLst/>
            </a:endParaRPr>
          </a:p>
        </p:txBody>
      </p:sp>
      <p:graphicFrame>
        <p:nvGraphicFramePr>
          <p:cNvPr id="11" name="Tabla 10">
            <a:extLst>
              <a:ext uri="{FF2B5EF4-FFF2-40B4-BE49-F238E27FC236}">
                <a16:creationId xmlns:a16="http://schemas.microsoft.com/office/drawing/2014/main" id="{D10B8609-4480-88AC-D06F-4BEB313D3DE7}"/>
              </a:ext>
            </a:extLst>
          </p:cNvPr>
          <p:cNvGraphicFramePr>
            <a:graphicFrameLocks noGrp="1"/>
          </p:cNvGraphicFramePr>
          <p:nvPr>
            <p:extLst>
              <p:ext uri="{D42A27DB-BD31-4B8C-83A1-F6EECF244321}">
                <p14:modId xmlns:p14="http://schemas.microsoft.com/office/powerpoint/2010/main" val="137019687"/>
              </p:ext>
            </p:extLst>
          </p:nvPr>
        </p:nvGraphicFramePr>
        <p:xfrm>
          <a:off x="4930177" y="3533966"/>
          <a:ext cx="3821502" cy="516763"/>
        </p:xfrm>
        <a:graphic>
          <a:graphicData uri="http://schemas.openxmlformats.org/drawingml/2006/table">
            <a:tbl>
              <a:tblPr firstRow="1" firstCol="1" bandRow="1"/>
              <a:tblGrid>
                <a:gridCol w="3821502">
                  <a:extLst>
                    <a:ext uri="{9D8B030D-6E8A-4147-A177-3AD203B41FA5}">
                      <a16:colId xmlns:a16="http://schemas.microsoft.com/office/drawing/2014/main" val="4103688722"/>
                    </a:ext>
                  </a:extLst>
                </a:gridCol>
              </a:tblGrid>
              <a:tr h="0">
                <a:tc>
                  <a:txBody>
                    <a:bodyPr/>
                    <a:lstStyle/>
                    <a:p>
                      <a:pPr algn="ctr"/>
                      <a:r>
                        <a:rPr lang="es-ES" sz="1100" b="1" i="1" u="sng" kern="100" dirty="0">
                          <a:effectLst/>
                          <a:latin typeface="Calibri Light" panose="020F0302020204030204" pitchFamily="34" charset="0"/>
                          <a:ea typeface="Tahoma" panose="020B0604030504040204" pitchFamily="34" charset="0"/>
                          <a:cs typeface="Times New Roman" panose="02020603050405020304" pitchFamily="18" charset="0"/>
                        </a:rPr>
                        <a:t>Deben:</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únicamente el Cuadro N°8. Si hay aumentos se debe justificar.</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3001945464"/>
                  </a:ext>
                </a:extLst>
              </a:tr>
            </a:tbl>
          </a:graphicData>
        </a:graphic>
      </p:graphicFrame>
      <p:sp>
        <p:nvSpPr>
          <p:cNvPr id="12" name="Rectangle 4">
            <a:extLst>
              <a:ext uri="{FF2B5EF4-FFF2-40B4-BE49-F238E27FC236}">
                <a16:creationId xmlns:a16="http://schemas.microsoft.com/office/drawing/2014/main" id="{3E15CC51-2081-6D39-D9E1-4A19DFC07C9E}"/>
              </a:ext>
            </a:extLst>
          </p:cNvPr>
          <p:cNvSpPr>
            <a:spLocks noChangeArrowheads="1"/>
          </p:cNvSpPr>
          <p:nvPr/>
        </p:nvSpPr>
        <p:spPr bwMode="auto">
          <a:xfrm>
            <a:off x="4196375" y="304138"/>
            <a:ext cx="4685539" cy="2949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584" tIns="25392" rIns="91440" bIns="45720" numCol="1" anchor="ctr" anchorCtr="0" compatLnSpc="1">
            <a:prstTxWarp prst="textNoShape">
              <a:avLst/>
            </a:prstTxWarp>
            <a:spAutoFit/>
          </a:bodyPr>
          <a:lstStyle/>
          <a:p>
            <a:pPr defTabSz="914400" eaLnBrk="0" fontAlgn="base" hangingPunct="0">
              <a:spcBef>
                <a:spcPct val="0"/>
              </a:spcBef>
              <a:spcAft>
                <a:spcPct val="0"/>
              </a:spcAft>
            </a:pPr>
            <a:r>
              <a:rPr lang="es-ES" altLang="es-CR" sz="1100" b="1" dirty="0">
                <a:solidFill>
                  <a:srgbClr val="4472C4"/>
                </a:solidFill>
                <a:latin typeface="Calibri Light" panose="020F0302020204030204" pitchFamily="34" charset="0"/>
                <a:cs typeface="Calibri Light" panose="020F0302020204030204" pitchFamily="34" charset="0"/>
              </a:rPr>
              <a:t>2.3 R</a:t>
            </a:r>
            <a:r>
              <a:rPr lang="es-ES" altLang="es-CR" sz="1100" b="1" dirty="0" bmk="">
                <a:solidFill>
                  <a:srgbClr val="4472C4"/>
                </a:solidFill>
                <a:latin typeface="Calibri Light" panose="020F0302020204030204" pitchFamily="34" charset="0"/>
                <a:cs typeface="Calibri Light" panose="020F0302020204030204" pitchFamily="34" charset="0"/>
              </a:rPr>
              <a:t>educir el consumo de agua (4 puntos)</a:t>
            </a:r>
            <a:r>
              <a:rPr lang="es-ES" altLang="es-CR" sz="1100" b="1" dirty="0">
                <a:solidFill>
                  <a:srgbClr val="4472C4"/>
                </a:solidFill>
                <a:latin typeface="Calibri Light" panose="020F0302020204030204" pitchFamily="34" charset="0"/>
                <a:cs typeface="Calibri Light" panose="020F030202020403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s-ES" altLang="es-CR" sz="1100" dirty="0">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Deben calcular la reducción en el agua para consumo humano (ACH) en el hogar, comparando el año base (A) con el año de participación (B), es decir, restar el total de A menos el total de B (ACH=A-B). Si el resultado es negativo hubo un aumento en la generación en el consumo de agua, si el resultado es positivo se generó una disminución.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el hogar no disminuyó el consumo de agua a pesar de las acciones llevadas a cabo durante el año o tuvo un incremento, se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debe justificar</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en el reporte final las razones, para así no perder el puntaje de este subparámetro.</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no se cuenta con el dato total del año base, la evaluación se enfocará en el comportamiento del consumo durante el año de participación (mes a mes).</a:t>
            </a:r>
            <a:endParaRPr kumimoji="0" lang="es-CR" altLang="es-CR" sz="600" b="0" i="0" u="none" strike="noStrike" cap="none" normalizeH="0" baseline="0" dirty="0">
              <a:ln>
                <a:noFill/>
              </a:ln>
              <a:solidFill>
                <a:schemeClr val="tx1"/>
              </a:solidFill>
              <a:effectLst/>
            </a:endParaRPr>
          </a:p>
        </p:txBody>
      </p:sp>
      <p:graphicFrame>
        <p:nvGraphicFramePr>
          <p:cNvPr id="13" name="Tabla 12">
            <a:extLst>
              <a:ext uri="{FF2B5EF4-FFF2-40B4-BE49-F238E27FC236}">
                <a16:creationId xmlns:a16="http://schemas.microsoft.com/office/drawing/2014/main" id="{0DAFC66E-FD7A-72A9-2227-DA89768A3240}"/>
              </a:ext>
            </a:extLst>
          </p:cNvPr>
          <p:cNvGraphicFramePr>
            <a:graphicFrameLocks noGrp="1"/>
          </p:cNvGraphicFramePr>
          <p:nvPr>
            <p:extLst>
              <p:ext uri="{D42A27DB-BD31-4B8C-83A1-F6EECF244321}">
                <p14:modId xmlns:p14="http://schemas.microsoft.com/office/powerpoint/2010/main" val="2341387390"/>
              </p:ext>
            </p:extLst>
          </p:nvPr>
        </p:nvGraphicFramePr>
        <p:xfrm>
          <a:off x="4930178" y="4854123"/>
          <a:ext cx="3674072" cy="1173480"/>
        </p:xfrm>
        <a:graphic>
          <a:graphicData uri="http://schemas.openxmlformats.org/drawingml/2006/table">
            <a:tbl>
              <a:tblPr firstRow="1" firstCol="1" bandRow="1"/>
              <a:tblGrid>
                <a:gridCol w="910434">
                  <a:extLst>
                    <a:ext uri="{9D8B030D-6E8A-4147-A177-3AD203B41FA5}">
                      <a16:colId xmlns:a16="http://schemas.microsoft.com/office/drawing/2014/main" val="2344300633"/>
                    </a:ext>
                  </a:extLst>
                </a:gridCol>
                <a:gridCol w="918519">
                  <a:extLst>
                    <a:ext uri="{9D8B030D-6E8A-4147-A177-3AD203B41FA5}">
                      <a16:colId xmlns:a16="http://schemas.microsoft.com/office/drawing/2014/main" val="315116716"/>
                    </a:ext>
                  </a:extLst>
                </a:gridCol>
                <a:gridCol w="1110305">
                  <a:extLst>
                    <a:ext uri="{9D8B030D-6E8A-4147-A177-3AD203B41FA5}">
                      <a16:colId xmlns:a16="http://schemas.microsoft.com/office/drawing/2014/main" val="2199933575"/>
                    </a:ext>
                  </a:extLst>
                </a:gridCol>
                <a:gridCol w="734814">
                  <a:extLst>
                    <a:ext uri="{9D8B030D-6E8A-4147-A177-3AD203B41FA5}">
                      <a16:colId xmlns:a16="http://schemas.microsoft.com/office/drawing/2014/main" val="1501343527"/>
                    </a:ext>
                  </a:extLst>
                </a:gridCol>
              </a:tblGrid>
              <a:tr h="0">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Agua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anterior al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B</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Reducción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A-B</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3829936485"/>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Consumo total de agua m</a:t>
                      </a:r>
                      <a:r>
                        <a:rPr lang="es-ES" sz="1100" b="1" baseline="30000">
                          <a:effectLst/>
                          <a:latin typeface="Calibri Light" panose="020F0302020204030204" pitchFamily="34" charset="0"/>
                          <a:ea typeface="Tahoma" panose="020B0604030504040204" pitchFamily="34" charset="0"/>
                          <a:cs typeface="Times New Roman" panose="02020603050405020304" pitchFamily="18" charset="0"/>
                        </a:rPr>
                        <a:t>3</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34397077"/>
                  </a:ext>
                </a:extLst>
              </a:tr>
            </a:tbl>
          </a:graphicData>
        </a:graphic>
      </p:graphicFrame>
      <p:sp>
        <p:nvSpPr>
          <p:cNvPr id="14" name="Rectangle 5">
            <a:extLst>
              <a:ext uri="{FF2B5EF4-FFF2-40B4-BE49-F238E27FC236}">
                <a16:creationId xmlns:a16="http://schemas.microsoft.com/office/drawing/2014/main" id="{F7851619-D4AB-5539-71D4-121B2AAB28FF}"/>
              </a:ext>
            </a:extLst>
          </p:cNvPr>
          <p:cNvSpPr>
            <a:spLocks noChangeArrowheads="1"/>
          </p:cNvSpPr>
          <p:nvPr/>
        </p:nvSpPr>
        <p:spPr bwMode="auto">
          <a:xfrm>
            <a:off x="4714291" y="4338310"/>
            <a:ext cx="408197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Cuadro N°8.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Reducción / comparación del consumo de agua en el Hogar</a:t>
            </a:r>
            <a:endParaRPr kumimoji="0" lang="es-CR" altLang="es-CR" sz="600" b="0" i="0" u="none" strike="noStrike" cap="none" normalizeH="0" baseline="0" dirty="0">
              <a:ln>
                <a:noFill/>
              </a:ln>
              <a:solidFill>
                <a:schemeClr val="tx1"/>
              </a:solidFill>
              <a:effectLst/>
            </a:endParaRPr>
          </a:p>
        </p:txBody>
      </p:sp>
      <p:sp>
        <p:nvSpPr>
          <p:cNvPr id="15" name="Rectangle 5">
            <a:extLst>
              <a:ext uri="{FF2B5EF4-FFF2-40B4-BE49-F238E27FC236}">
                <a16:creationId xmlns:a16="http://schemas.microsoft.com/office/drawing/2014/main" id="{C09B8D06-75D6-10F8-6E6C-940418004CE6}"/>
              </a:ext>
            </a:extLst>
          </p:cNvPr>
          <p:cNvSpPr>
            <a:spLocks noChangeArrowheads="1"/>
          </p:cNvSpPr>
          <p:nvPr/>
        </p:nvSpPr>
        <p:spPr bwMode="auto">
          <a:xfrm>
            <a:off x="4799942" y="6029814"/>
            <a:ext cx="408197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CR" sz="8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es la primera vez que el hogar participa, se tiene la opción de no completar la información de la columna “Año anterior”, en caso de no tener registros anteriores, </a:t>
            </a:r>
            <a:endParaRPr kumimoji="0" lang="es-ES" altLang="es-C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25015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DE51AE8A-CAAC-9CEF-B2AC-DAAAD4351A8F}"/>
              </a:ext>
            </a:extLst>
          </p:cNvPr>
          <p:cNvGraphicFramePr>
            <a:graphicFrameLocks noGrp="1"/>
          </p:cNvGraphicFramePr>
          <p:nvPr>
            <p:extLst>
              <p:ext uri="{D42A27DB-BD31-4B8C-83A1-F6EECF244321}">
                <p14:modId xmlns:p14="http://schemas.microsoft.com/office/powerpoint/2010/main" val="3934735639"/>
              </p:ext>
            </p:extLst>
          </p:nvPr>
        </p:nvGraphicFramePr>
        <p:xfrm>
          <a:off x="6571929" y="582461"/>
          <a:ext cx="2234719" cy="1234313"/>
        </p:xfrm>
        <a:graphic>
          <a:graphicData uri="http://schemas.openxmlformats.org/drawingml/2006/table">
            <a:tbl>
              <a:tblPr firstRow="1" firstCol="1" bandRow="1"/>
              <a:tblGrid>
                <a:gridCol w="2234719">
                  <a:extLst>
                    <a:ext uri="{9D8B030D-6E8A-4147-A177-3AD203B41FA5}">
                      <a16:colId xmlns:a16="http://schemas.microsoft.com/office/drawing/2014/main" val="697936740"/>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Presentar evidencias y breve descripción de las acciones realizadas a lo largo del periodo de evaluación como: fotografías, recibos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3481676881"/>
                  </a:ext>
                </a:extLst>
              </a:tr>
            </a:tbl>
          </a:graphicData>
        </a:graphic>
      </p:graphicFrame>
      <p:sp>
        <p:nvSpPr>
          <p:cNvPr id="5" name="Rectangle 1">
            <a:extLst>
              <a:ext uri="{FF2B5EF4-FFF2-40B4-BE49-F238E27FC236}">
                <a16:creationId xmlns:a16="http://schemas.microsoft.com/office/drawing/2014/main" id="{EF6B8253-CAB6-46FC-C5AD-3B468E3E0F71}"/>
              </a:ext>
            </a:extLst>
          </p:cNvPr>
          <p:cNvSpPr>
            <a:spLocks noChangeArrowheads="1"/>
          </p:cNvSpPr>
          <p:nvPr/>
        </p:nvSpPr>
        <p:spPr bwMode="auto">
          <a:xfrm>
            <a:off x="419070" y="257059"/>
            <a:ext cx="6416736" cy="2103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lvl1pPr eaLnBrk="0" fontAlgn="base" hangingPunct="0">
              <a:spcBef>
                <a:spcPct val="0"/>
              </a:spcBef>
              <a:spcAft>
                <a:spcPct val="0"/>
              </a:spcAft>
              <a:tabLst>
                <a:tab pos="593725" algn="l"/>
              </a:tabLst>
              <a:defRPr>
                <a:solidFill>
                  <a:schemeClr val="tx1"/>
                </a:solidFill>
                <a:latin typeface="Arial" panose="020B0604020202020204" pitchFamily="34" charset="0"/>
              </a:defRPr>
            </a:lvl1pPr>
            <a:lvl2pPr eaLnBrk="0" fontAlgn="base" hangingPunct="0">
              <a:spcBef>
                <a:spcPct val="0"/>
              </a:spcBef>
              <a:spcAft>
                <a:spcPct val="0"/>
              </a:spcAft>
              <a:tabLst>
                <a:tab pos="593725" algn="l"/>
              </a:tabLst>
              <a:defRPr>
                <a:solidFill>
                  <a:schemeClr val="tx1"/>
                </a:solidFill>
                <a:latin typeface="Arial" panose="020B0604020202020204" pitchFamily="34" charset="0"/>
              </a:defRPr>
            </a:lvl2pPr>
            <a:lvl3pPr eaLnBrk="0" fontAlgn="base" hangingPunct="0">
              <a:spcBef>
                <a:spcPct val="0"/>
              </a:spcBef>
              <a:spcAft>
                <a:spcPct val="0"/>
              </a:spcAft>
              <a:tabLst>
                <a:tab pos="593725" algn="l"/>
              </a:tabLst>
              <a:defRPr>
                <a:solidFill>
                  <a:schemeClr val="tx1"/>
                </a:solidFill>
                <a:latin typeface="Arial" panose="020B0604020202020204" pitchFamily="34" charset="0"/>
              </a:defRPr>
            </a:lvl3pPr>
            <a:lvl4pPr eaLnBrk="0" fontAlgn="base" hangingPunct="0">
              <a:spcBef>
                <a:spcPct val="0"/>
              </a:spcBef>
              <a:spcAft>
                <a:spcPct val="0"/>
              </a:spcAft>
              <a:tabLst>
                <a:tab pos="593725" algn="l"/>
              </a:tabLst>
              <a:defRPr>
                <a:solidFill>
                  <a:schemeClr val="tx1"/>
                </a:solidFill>
                <a:latin typeface="Arial" panose="020B0604020202020204" pitchFamily="34" charset="0"/>
              </a:defRPr>
            </a:lvl4pPr>
            <a:lvl5pPr eaLnBrk="0" fontAlgn="base" hangingPunct="0">
              <a:spcBef>
                <a:spcPct val="0"/>
              </a:spcBef>
              <a:spcAft>
                <a:spcPct val="0"/>
              </a:spcAft>
              <a:tabLst>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593725" algn="l"/>
              </a:tabLst>
              <a:defRPr>
                <a:solidFill>
                  <a:schemeClr val="tx1"/>
                </a:solidFill>
                <a:latin typeface="Arial" panose="020B0604020202020204" pitchFamily="34" charset="0"/>
              </a:defRPr>
            </a:lvl9pPr>
          </a:lstStyle>
          <a:p>
            <a:pPr marL="0" marR="0" lvl="1" indent="0" defTabSz="914400">
              <a:lnSpc>
                <a:spcPct val="100000"/>
              </a:lnSpc>
              <a:buClrTx/>
              <a:buSzTx/>
              <a:tabLst>
                <a:tab pos="593725" algn="l"/>
              </a:tabLst>
            </a:pPr>
            <a:r>
              <a:rPr lang="es-ES" altLang="es-CR" sz="1100" b="1" dirty="0">
                <a:solidFill>
                  <a:srgbClr val="4472C4"/>
                </a:solidFill>
                <a:latin typeface="Calibri Light" panose="020F0302020204030204" pitchFamily="34" charset="0"/>
                <a:cs typeface="Calibri Light" panose="020F0302020204030204" pitchFamily="34" charset="0"/>
              </a:rPr>
              <a:t>2.4 A</a:t>
            </a:r>
            <a:r>
              <a:rPr lang="es-ES" altLang="es-CR" sz="1100" b="1" dirty="0" bmk="">
                <a:solidFill>
                  <a:srgbClr val="4472C4"/>
                </a:solidFill>
                <a:latin typeface="Calibri Light" panose="020F0302020204030204" pitchFamily="34" charset="0"/>
                <a:cs typeface="Calibri Light" panose="020F0302020204030204" pitchFamily="34" charset="0"/>
              </a:rPr>
              <a:t>cciones para minimizar nuestro impacto (8 puntos)</a:t>
            </a:r>
            <a:endParaRPr lang="es-ES" altLang="es-CR" sz="1100" b="1" dirty="0">
              <a:solidFill>
                <a:srgbClr val="4472C4"/>
              </a:solidFill>
              <a:latin typeface="Calibri Light" panose="020F0302020204030204" pitchFamily="34" charset="0"/>
              <a:cs typeface="Calibri Light" panose="020F0302020204030204" pitchFamily="34" charset="0"/>
            </a:endParaRPr>
          </a:p>
          <a:p>
            <a:pPr marL="0" lvl="1" defTabSz="914400"/>
            <a:endParaRPr lang="es-ES" altLang="es-CR" sz="1100" b="1" dirty="0">
              <a:solidFill>
                <a:srgbClr val="4472C4"/>
              </a:solidFill>
              <a:latin typeface="Calibri Light" panose="020F0302020204030204" pitchFamily="34" charset="0"/>
              <a:cs typeface="Calibri Light" panose="020F0302020204030204" pitchFamily="34" charset="0"/>
            </a:endParaRPr>
          </a:p>
          <a:p>
            <a:pPr marL="0" lvl="1" defTabSz="914400"/>
            <a:r>
              <a:rPr lang="es-ES" altLang="es-CR" sz="1100" dirty="0">
                <a:latin typeface="Calibri Light" panose="020F0302020204030204" pitchFamily="34" charset="0"/>
                <a:cs typeface="Calibri Light" panose="020F0302020204030204" pitchFamily="34" charset="0"/>
              </a:rPr>
              <a:t>El hogar debe llevar a cabo como mínimo 2 acciones para lograr reducir/mantener el consumo de agua, además deben describirlas brevemente y presentar evidencias.</a:t>
            </a:r>
            <a:endParaRPr lang="es-CR" altLang="es-CR" sz="1100" dirty="0">
              <a:latin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Algunos ejemplos: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Reutilizar el agua.</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Asegurarse de que el medidor esté bien calibrado.</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Instalar sistemas y dispositivos de bajo consumo de agua.</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Procurar el mantenimiento de tuberías, accesorios e instalaciones del hogar.</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Educar en el manejo del agua (lavado de platos y de ropa, a mano o en lavadora, cepillado de dientes, utilización del agua en los jardines, entre otros).</a:t>
            </a:r>
            <a:endParaRPr kumimoji="0" lang="es-ES" altLang="es-C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85315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82B47B7E-39E0-EFDC-E962-FA80546B9B20}"/>
              </a:ext>
            </a:extLst>
          </p:cNvPr>
          <p:cNvGraphicFramePr>
            <a:graphicFrameLocks noGrp="1"/>
          </p:cNvGraphicFramePr>
          <p:nvPr>
            <p:extLst>
              <p:ext uri="{D42A27DB-BD31-4B8C-83A1-F6EECF244321}">
                <p14:modId xmlns:p14="http://schemas.microsoft.com/office/powerpoint/2010/main" val="1629751666"/>
              </p:ext>
            </p:extLst>
          </p:nvPr>
        </p:nvGraphicFramePr>
        <p:xfrm>
          <a:off x="611147" y="3329752"/>
          <a:ext cx="3863938" cy="696151"/>
        </p:xfrm>
        <a:graphic>
          <a:graphicData uri="http://schemas.openxmlformats.org/drawingml/2006/table">
            <a:tbl>
              <a:tblPr firstRow="1" firstCol="1" bandRow="1"/>
              <a:tblGrid>
                <a:gridCol w="3863938">
                  <a:extLst>
                    <a:ext uri="{9D8B030D-6E8A-4147-A177-3AD203B41FA5}">
                      <a16:colId xmlns:a16="http://schemas.microsoft.com/office/drawing/2014/main" val="2618057323"/>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Seleccionar únicamente la opción que aplique en el Cuadro N°9 y colocar evidencias como: fotografías, recibos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39176069"/>
                  </a:ext>
                </a:extLst>
              </a:tr>
            </a:tbl>
          </a:graphicData>
        </a:graphic>
      </p:graphicFrame>
      <p:graphicFrame>
        <p:nvGraphicFramePr>
          <p:cNvPr id="5" name="Tabla 4">
            <a:extLst>
              <a:ext uri="{FF2B5EF4-FFF2-40B4-BE49-F238E27FC236}">
                <a16:creationId xmlns:a16="http://schemas.microsoft.com/office/drawing/2014/main" id="{3B49EAF2-D91D-BB5D-EC13-536ED366BE55}"/>
              </a:ext>
            </a:extLst>
          </p:cNvPr>
          <p:cNvGraphicFramePr>
            <a:graphicFrameLocks noGrp="1"/>
          </p:cNvGraphicFramePr>
          <p:nvPr>
            <p:extLst>
              <p:ext uri="{D42A27DB-BD31-4B8C-83A1-F6EECF244321}">
                <p14:modId xmlns:p14="http://schemas.microsoft.com/office/powerpoint/2010/main" val="254774771"/>
              </p:ext>
            </p:extLst>
          </p:nvPr>
        </p:nvGraphicFramePr>
        <p:xfrm>
          <a:off x="817049" y="4854470"/>
          <a:ext cx="3204683" cy="1173480"/>
        </p:xfrm>
        <a:graphic>
          <a:graphicData uri="http://schemas.openxmlformats.org/drawingml/2006/table">
            <a:tbl>
              <a:tblPr firstRow="1" firstCol="1" bandRow="1"/>
              <a:tblGrid>
                <a:gridCol w="1450023">
                  <a:extLst>
                    <a:ext uri="{9D8B030D-6E8A-4147-A177-3AD203B41FA5}">
                      <a16:colId xmlns:a16="http://schemas.microsoft.com/office/drawing/2014/main" val="3092808661"/>
                    </a:ext>
                  </a:extLst>
                </a:gridCol>
                <a:gridCol w="1754660">
                  <a:extLst>
                    <a:ext uri="{9D8B030D-6E8A-4147-A177-3AD203B41FA5}">
                      <a16:colId xmlns:a16="http://schemas.microsoft.com/office/drawing/2014/main" val="3435980115"/>
                    </a:ext>
                  </a:extLst>
                </a:gridCol>
              </a:tblGrid>
              <a:tr h="0">
                <a:tc>
                  <a:txBody>
                    <a:bodyPr/>
                    <a:lstStyle/>
                    <a:p>
                      <a:pPr algn="ctr">
                        <a:tabLst>
                          <a:tab pos="1304925" algn="l"/>
                        </a:tabLst>
                      </a:pP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Tipo de tratamiento</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1304925" algn="l"/>
                        </a:tabLst>
                      </a:pP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Marque con X la opción que aplique</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3343373539"/>
                  </a:ext>
                </a:extLst>
              </a:tr>
              <a:tr h="0">
                <a:tc>
                  <a:txBody>
                    <a:bodyPr/>
                    <a:lstStyle/>
                    <a:p>
                      <a:pPr>
                        <a:tabLst>
                          <a:tab pos="1304925"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Tanque séptico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tabLst>
                          <a:tab pos="1304925" algn="l"/>
                        </a:tabLst>
                      </a:pPr>
                      <a:r>
                        <a:rPr lang="es-ES" sz="1100">
                          <a:solidFill>
                            <a:srgbClr val="538135"/>
                          </a:solidFill>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234068471"/>
                  </a:ext>
                </a:extLst>
              </a:tr>
              <a:tr h="0">
                <a:tc>
                  <a:txBody>
                    <a:bodyPr/>
                    <a:lstStyle/>
                    <a:p>
                      <a:pPr>
                        <a:tabLst>
                          <a:tab pos="1304925"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Alcantarillado sanitario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tabLst>
                          <a:tab pos="1304925" algn="l"/>
                        </a:tabLst>
                      </a:pPr>
                      <a:r>
                        <a:rPr lang="es-ES" sz="1100">
                          <a:solidFill>
                            <a:srgbClr val="538135"/>
                          </a:solidFill>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247482425"/>
                  </a:ext>
                </a:extLst>
              </a:tr>
              <a:tr h="0">
                <a:tc>
                  <a:txBody>
                    <a:bodyPr/>
                    <a:lstStyle/>
                    <a:p>
                      <a:pPr>
                        <a:tabLst>
                          <a:tab pos="1304925"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Planta de tratamiento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tabLst>
                          <a:tab pos="1304925" algn="l"/>
                        </a:tabLst>
                      </a:pPr>
                      <a:r>
                        <a:rPr lang="es-ES" sz="1100">
                          <a:solidFill>
                            <a:srgbClr val="538135"/>
                          </a:solidFill>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790458616"/>
                  </a:ext>
                </a:extLst>
              </a:tr>
              <a:tr h="0">
                <a:tc>
                  <a:txBody>
                    <a:bodyPr/>
                    <a:lstStyle/>
                    <a:p>
                      <a:pPr>
                        <a:tabLst>
                          <a:tab pos="1304925"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Biodigestor</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tabLst>
                          <a:tab pos="1304925" algn="l"/>
                        </a:tabLst>
                      </a:pPr>
                      <a:r>
                        <a:rPr lang="es-ES" sz="1100">
                          <a:solidFill>
                            <a:srgbClr val="538135"/>
                          </a:solidFill>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899750930"/>
                  </a:ext>
                </a:extLst>
              </a:tr>
              <a:tr h="0">
                <a:tc>
                  <a:txBody>
                    <a:bodyPr/>
                    <a:lstStyle/>
                    <a:p>
                      <a:pPr>
                        <a:tabLst>
                          <a:tab pos="1304925"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Otro: especifique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tabLst>
                          <a:tab pos="1304925" algn="l"/>
                        </a:tabLst>
                      </a:pPr>
                      <a:r>
                        <a:rPr lang="es-ES" sz="1100" dirty="0">
                          <a:solidFill>
                            <a:srgbClr val="538135"/>
                          </a:solidFill>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820266878"/>
                  </a:ext>
                </a:extLst>
              </a:tr>
            </a:tbl>
          </a:graphicData>
        </a:graphic>
      </p:graphicFrame>
      <p:sp>
        <p:nvSpPr>
          <p:cNvPr id="6" name="Rectangle 1">
            <a:extLst>
              <a:ext uri="{FF2B5EF4-FFF2-40B4-BE49-F238E27FC236}">
                <a16:creationId xmlns:a16="http://schemas.microsoft.com/office/drawing/2014/main" id="{6EB3D3A5-381C-2BD8-4164-EE546C0BFD31}"/>
              </a:ext>
            </a:extLst>
          </p:cNvPr>
          <p:cNvSpPr>
            <a:spLocks noChangeArrowheads="1"/>
          </p:cNvSpPr>
          <p:nvPr/>
        </p:nvSpPr>
        <p:spPr bwMode="auto">
          <a:xfrm>
            <a:off x="418411" y="325594"/>
            <a:ext cx="8307177" cy="2964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lvl1pPr eaLnBrk="0" fontAlgn="base" hangingPunct="0">
              <a:spcBef>
                <a:spcPct val="0"/>
              </a:spcBef>
              <a:spcAft>
                <a:spcPct val="0"/>
              </a:spcAft>
              <a:tabLst>
                <a:tab pos="593725" algn="l"/>
              </a:tabLst>
              <a:defRPr>
                <a:solidFill>
                  <a:schemeClr val="tx1"/>
                </a:solidFill>
                <a:latin typeface="Arial" panose="020B0604020202020204" pitchFamily="34" charset="0"/>
              </a:defRPr>
            </a:lvl1pPr>
            <a:lvl2pPr eaLnBrk="0" fontAlgn="base" hangingPunct="0">
              <a:spcBef>
                <a:spcPct val="0"/>
              </a:spcBef>
              <a:spcAft>
                <a:spcPct val="0"/>
              </a:spcAft>
              <a:tabLst>
                <a:tab pos="593725" algn="l"/>
              </a:tabLst>
              <a:defRPr>
                <a:solidFill>
                  <a:schemeClr val="tx1"/>
                </a:solidFill>
                <a:latin typeface="Arial" panose="020B0604020202020204" pitchFamily="34" charset="0"/>
              </a:defRPr>
            </a:lvl2pPr>
            <a:lvl3pPr eaLnBrk="0" fontAlgn="base" hangingPunct="0">
              <a:spcBef>
                <a:spcPct val="0"/>
              </a:spcBef>
              <a:spcAft>
                <a:spcPct val="0"/>
              </a:spcAft>
              <a:tabLst>
                <a:tab pos="593725" algn="l"/>
              </a:tabLst>
              <a:defRPr>
                <a:solidFill>
                  <a:schemeClr val="tx1"/>
                </a:solidFill>
                <a:latin typeface="Arial" panose="020B0604020202020204" pitchFamily="34" charset="0"/>
              </a:defRPr>
            </a:lvl3pPr>
            <a:lvl4pPr eaLnBrk="0" fontAlgn="base" hangingPunct="0">
              <a:spcBef>
                <a:spcPct val="0"/>
              </a:spcBef>
              <a:spcAft>
                <a:spcPct val="0"/>
              </a:spcAft>
              <a:tabLst>
                <a:tab pos="593725" algn="l"/>
              </a:tabLst>
              <a:defRPr>
                <a:solidFill>
                  <a:schemeClr val="tx1"/>
                </a:solidFill>
                <a:latin typeface="Arial" panose="020B0604020202020204" pitchFamily="34" charset="0"/>
              </a:defRPr>
            </a:lvl4pPr>
            <a:lvl5pPr eaLnBrk="0" fontAlgn="base" hangingPunct="0">
              <a:spcBef>
                <a:spcPct val="0"/>
              </a:spcBef>
              <a:spcAft>
                <a:spcPct val="0"/>
              </a:spcAft>
              <a:tabLst>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593725" algn="l"/>
              </a:tabLst>
            </a:pP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3. A</a:t>
            </a:r>
            <a:r>
              <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guas Residuales (11 puntos)</a:t>
            </a:r>
            <a:endParaRPr kumimoji="0" lang="es-ES" altLang="es-CR" sz="1300" b="0" i="0" u="none" strike="noStrike" cap="none" normalizeH="0" baseline="0" dirty="0" bmk="">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tab pos="593725" algn="l"/>
              </a:tabLst>
            </a:pPr>
            <a:endParaRPr kumimoji="0" lang="es-ES" altLang="es-CR" sz="1200" b="0" i="0" u="none" strike="noStrike" cap="none" normalizeH="0" baseline="0" dirty="0" bmk="">
              <a:ln>
                <a:noFill/>
              </a:ln>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defTabSz="914400"/>
            <a:r>
              <a:rPr lang="es-ES" altLang="es-CR" sz="1100" b="1" dirty="0" bmk="">
                <a:solidFill>
                  <a:srgbClr val="4472C4"/>
                </a:solidFill>
                <a:latin typeface="Calibri Light" panose="020F0302020204030204" pitchFamily="34" charset="0"/>
                <a:cs typeface="Calibri Light" panose="020F0302020204030204" pitchFamily="34" charset="0"/>
              </a:rPr>
              <a:t>3.1 Identificar el tratamiento de aguas residuales de nuestra casa (3 puntos)</a:t>
            </a:r>
            <a:endParaRPr lang="es-ES" altLang="es-CR" sz="1100" b="1" dirty="0">
              <a:solidFill>
                <a:srgbClr val="4472C4"/>
              </a:solidFill>
              <a:latin typeface="Calibri Light" panose="020F0302020204030204" pitchFamily="34" charset="0"/>
              <a:cs typeface="Calibri Light" panose="020F0302020204030204" pitchFamily="34" charset="0"/>
            </a:endParaRPr>
          </a:p>
          <a:p>
            <a:pPr defTabSz="914400"/>
            <a:endParaRPr lang="es-ES" altLang="es-CR" sz="1100" b="1" dirty="0">
              <a:solidFill>
                <a:srgbClr val="4472C4"/>
              </a:solidFill>
              <a:latin typeface="Calibri Light" panose="020F0302020204030204" pitchFamily="34" charset="0"/>
              <a:cs typeface="Calibri Light" panose="020F0302020204030204" pitchFamily="34" charset="0"/>
            </a:endParaRPr>
          </a:p>
          <a:p>
            <a:pPr defTabSz="914400"/>
            <a:r>
              <a:rPr lang="es-ES" altLang="es-CR" sz="1100" dirty="0">
                <a:latin typeface="Calibri Light" panose="020F0302020204030204" pitchFamily="34" charset="0"/>
                <a:cs typeface="Calibri Light" panose="020F0302020204030204" pitchFamily="34" charset="0"/>
              </a:rPr>
              <a:t>En este apartado deben conocer y describir el sistema de tratamiento de las aguas residuales de su vivienda: tanque séptico – drenajes, alcantarillado sanitario, planta de tratamiento de aguas residuales o cualquier otro. </a:t>
            </a:r>
            <a:endParaRPr lang="es-CR" altLang="es-CR" sz="1100" dirty="0">
              <a:latin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Evidencias: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Algunos ejemplos: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Identificar en los planos del hogar, el sistema de tratamiento de las aguas residuales o, en caso de no disponer de estos, consultar a la persona que cuente con esta información (un miembro de la familia, un familiar cercano, el constructor de la vivienda, el dueño del condominio u otro).</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el tipo de tratamiento es mediante tanque séptico, asegurarse de que hay un mantenimiento adecuado, de que los lodos son recolectados mediante un gestor autorizado y de que se utilizan productos de limpieza biodegradables.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el tipo de tratamiento es mediante alcantarillado sanitario, verificar en el recibo del servicio de agua y utilizar productos de limpieza biodegradables.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el tipo de tratamiento es mediante planta de tratamiento, adjuntar una copia de los reportes operacionales que se presentan ante el Ministerio de Salud.</a:t>
            </a:r>
            <a:endParaRPr kumimoji="0" lang="es-CR" altLang="es-CR" sz="600" b="0" i="0" u="none" strike="noStrike" cap="none" normalizeH="0" baseline="0" dirty="0">
              <a:ln>
                <a:noFill/>
              </a:ln>
              <a:solidFill>
                <a:schemeClr val="tx1"/>
              </a:solidFill>
              <a:effectLst/>
            </a:endParaRPr>
          </a:p>
        </p:txBody>
      </p:sp>
      <p:sp>
        <p:nvSpPr>
          <p:cNvPr id="8" name="CuadroTexto 7">
            <a:extLst>
              <a:ext uri="{FF2B5EF4-FFF2-40B4-BE49-F238E27FC236}">
                <a16:creationId xmlns:a16="http://schemas.microsoft.com/office/drawing/2014/main" id="{24C3E0DC-20F4-703E-95E7-D568EAE1A71E}"/>
              </a:ext>
            </a:extLst>
          </p:cNvPr>
          <p:cNvSpPr txBox="1"/>
          <p:nvPr/>
        </p:nvSpPr>
        <p:spPr>
          <a:xfrm>
            <a:off x="487422" y="4190670"/>
            <a:ext cx="3863938" cy="430887"/>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593725" algn="l"/>
              </a:tabLst>
              <a:defRPr/>
            </a:pPr>
            <a:r>
              <a:rPr kumimoji="0" lang="es-ES" altLang="es-CR" sz="1100" b="1"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Cuadro N°9. </a:t>
            </a:r>
            <a:r>
              <a:rPr kumimoji="0" lang="es-ES" altLang="es-CR" sz="1100" b="0"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Identificación del tipo de gestión de las aguas residuales del hogar</a:t>
            </a:r>
            <a:endParaRPr kumimoji="0" lang="es-CR" altLang="es-CR" sz="600" b="0" i="0" u="none" strike="noStrike" kern="1200" cap="none" spc="0" normalizeH="0" baseline="0" noProof="0" dirty="0">
              <a:ln>
                <a:noFill/>
              </a:ln>
              <a:solidFill>
                <a:prstClr val="black"/>
              </a:solidFill>
              <a:effectLst/>
              <a:uLnTx/>
              <a:uFillTx/>
              <a:latin typeface="Aptos"/>
              <a:ea typeface="+mn-ea"/>
              <a:cs typeface="+mn-cs"/>
            </a:endParaRPr>
          </a:p>
        </p:txBody>
      </p:sp>
    </p:spTree>
    <p:extLst>
      <p:ext uri="{BB962C8B-B14F-4D97-AF65-F5344CB8AC3E}">
        <p14:creationId xmlns:p14="http://schemas.microsoft.com/office/powerpoint/2010/main" val="4243878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018F5678-13FC-A36F-FAAC-01B2018BADFA}"/>
              </a:ext>
            </a:extLst>
          </p:cNvPr>
          <p:cNvGraphicFramePr>
            <a:graphicFrameLocks noGrp="1"/>
          </p:cNvGraphicFramePr>
          <p:nvPr>
            <p:extLst>
              <p:ext uri="{D42A27DB-BD31-4B8C-83A1-F6EECF244321}">
                <p14:modId xmlns:p14="http://schemas.microsoft.com/office/powerpoint/2010/main" val="2849258223"/>
              </p:ext>
            </p:extLst>
          </p:nvPr>
        </p:nvGraphicFramePr>
        <p:xfrm>
          <a:off x="457565" y="3155159"/>
          <a:ext cx="8410755" cy="502920"/>
        </p:xfrm>
        <a:graphic>
          <a:graphicData uri="http://schemas.openxmlformats.org/drawingml/2006/table">
            <a:tbl>
              <a:tblPr firstRow="1" firstCol="1" bandRow="1"/>
              <a:tblGrid>
                <a:gridCol w="8410755">
                  <a:extLst>
                    <a:ext uri="{9D8B030D-6E8A-4147-A177-3AD203B41FA5}">
                      <a16:colId xmlns:a16="http://schemas.microsoft.com/office/drawing/2014/main" val="3857102334"/>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marR="117475" algn="just"/>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el N°10 y presentar evidencias: fotografías del producto (</a:t>
                      </a:r>
                      <a:r>
                        <a:rPr lang="es-ES" sz="1100" i="1" u="sng" kern="100" dirty="0">
                          <a:effectLst/>
                          <a:latin typeface="Calibri Light" panose="020F0302020204030204" pitchFamily="34" charset="0"/>
                          <a:ea typeface="Tahoma" panose="020B0604030504040204" pitchFamily="34" charset="0"/>
                          <a:cs typeface="Times New Roman" panose="02020603050405020304" pitchFamily="18" charset="0"/>
                        </a:rPr>
                        <a:t>no se aceptan imágenes de internet</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 etiquetas,</a:t>
                      </a:r>
                      <a:r>
                        <a:rPr lang="es-ES" sz="1100" i="1" kern="1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fichas</a:t>
                      </a:r>
                      <a:r>
                        <a:rPr lang="es-ES" sz="1100" i="1" kern="100" spc="-110"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técnicas</a:t>
                      </a:r>
                      <a:r>
                        <a:rPr lang="es-ES" sz="1100" i="1" kern="100" spc="-110"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o</a:t>
                      </a:r>
                      <a:r>
                        <a:rPr lang="es-ES" sz="1100" i="1" kern="100" spc="-105"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certificados</a:t>
                      </a:r>
                      <a:r>
                        <a:rPr lang="es-ES" sz="1100" i="1" kern="100" spc="-130"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de</a:t>
                      </a:r>
                      <a:r>
                        <a:rPr lang="es-ES" sz="1100" i="1" kern="100" spc="-110"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biodegradabilidad, componentes del producto o cualquier respaldo para este subparámetro. </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3120260880"/>
                  </a:ext>
                </a:extLst>
              </a:tr>
            </a:tbl>
          </a:graphicData>
        </a:graphic>
      </p:graphicFrame>
      <p:graphicFrame>
        <p:nvGraphicFramePr>
          <p:cNvPr id="5" name="Tabla 4">
            <a:extLst>
              <a:ext uri="{FF2B5EF4-FFF2-40B4-BE49-F238E27FC236}">
                <a16:creationId xmlns:a16="http://schemas.microsoft.com/office/drawing/2014/main" id="{0DC5908F-EBAF-0D19-2EF2-6C19E3251FFA}"/>
              </a:ext>
            </a:extLst>
          </p:cNvPr>
          <p:cNvGraphicFramePr>
            <a:graphicFrameLocks noGrp="1"/>
          </p:cNvGraphicFramePr>
          <p:nvPr>
            <p:extLst>
              <p:ext uri="{D42A27DB-BD31-4B8C-83A1-F6EECF244321}">
                <p14:modId xmlns:p14="http://schemas.microsoft.com/office/powerpoint/2010/main" val="2114120647"/>
              </p:ext>
            </p:extLst>
          </p:nvPr>
        </p:nvGraphicFramePr>
        <p:xfrm>
          <a:off x="956454" y="4255287"/>
          <a:ext cx="7721720" cy="1844040"/>
        </p:xfrm>
        <a:graphic>
          <a:graphicData uri="http://schemas.openxmlformats.org/drawingml/2006/table">
            <a:tbl>
              <a:tblPr firstRow="1" firstCol="1" bandRow="1"/>
              <a:tblGrid>
                <a:gridCol w="1484114">
                  <a:extLst>
                    <a:ext uri="{9D8B030D-6E8A-4147-A177-3AD203B41FA5}">
                      <a16:colId xmlns:a16="http://schemas.microsoft.com/office/drawing/2014/main" val="3314353147"/>
                    </a:ext>
                  </a:extLst>
                </a:gridCol>
                <a:gridCol w="2027915">
                  <a:extLst>
                    <a:ext uri="{9D8B030D-6E8A-4147-A177-3AD203B41FA5}">
                      <a16:colId xmlns:a16="http://schemas.microsoft.com/office/drawing/2014/main" val="2697098966"/>
                    </a:ext>
                  </a:extLst>
                </a:gridCol>
                <a:gridCol w="4209691">
                  <a:extLst>
                    <a:ext uri="{9D8B030D-6E8A-4147-A177-3AD203B41FA5}">
                      <a16:colId xmlns:a16="http://schemas.microsoft.com/office/drawing/2014/main" val="1883617910"/>
                    </a:ext>
                  </a:extLst>
                </a:gridCol>
              </a:tblGrid>
              <a:tr h="485775">
                <a:tc>
                  <a:txBody>
                    <a:bodyPr/>
                    <a:lstStyle/>
                    <a:p>
                      <a:pPr algn="ctr">
                        <a:tabLst>
                          <a:tab pos="3276600" algn="l"/>
                        </a:tabLst>
                      </a:pP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Nombre del producto</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Beneficios del producto / Porcentaje biodegradabilidad / componentes / ficha técnica / otro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Evidencias – fotografías del producto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1716834923"/>
                  </a:ext>
                </a:extLst>
              </a:tr>
              <a:tr h="190500">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567317374"/>
                  </a:ext>
                </a:extLst>
              </a:tr>
              <a:tr h="190500">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endParaRPr lang="es-CR" sz="11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13499729"/>
                  </a:ext>
                </a:extLst>
              </a:tr>
            </a:tbl>
          </a:graphicData>
        </a:graphic>
      </p:graphicFrame>
      <p:sp>
        <p:nvSpPr>
          <p:cNvPr id="6" name="Rectangle 1">
            <a:extLst>
              <a:ext uri="{FF2B5EF4-FFF2-40B4-BE49-F238E27FC236}">
                <a16:creationId xmlns:a16="http://schemas.microsoft.com/office/drawing/2014/main" id="{F4B5F717-D644-DB7D-402D-8EB42F885BE2}"/>
              </a:ext>
            </a:extLst>
          </p:cNvPr>
          <p:cNvSpPr>
            <a:spLocks noChangeArrowheads="1"/>
          </p:cNvSpPr>
          <p:nvPr/>
        </p:nvSpPr>
        <p:spPr bwMode="auto">
          <a:xfrm>
            <a:off x="293298" y="144200"/>
            <a:ext cx="8739291" cy="2949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lvl1pPr eaLnBrk="0" fontAlgn="base" hangingPunct="0">
              <a:spcBef>
                <a:spcPct val="0"/>
              </a:spcBef>
              <a:spcAft>
                <a:spcPct val="0"/>
              </a:spcAft>
              <a:tabLst>
                <a:tab pos="3276600" algn="l"/>
              </a:tabLst>
              <a:defRPr>
                <a:solidFill>
                  <a:schemeClr val="tx1"/>
                </a:solidFill>
                <a:latin typeface="Arial" panose="020B0604020202020204" pitchFamily="34" charset="0"/>
              </a:defRPr>
            </a:lvl1pPr>
            <a:lvl2pPr eaLnBrk="0" fontAlgn="base" hangingPunct="0">
              <a:spcBef>
                <a:spcPct val="0"/>
              </a:spcBef>
              <a:spcAft>
                <a:spcPct val="0"/>
              </a:spcAft>
              <a:tabLst>
                <a:tab pos="3276600" algn="l"/>
              </a:tabLst>
              <a:defRPr>
                <a:solidFill>
                  <a:schemeClr val="tx1"/>
                </a:solidFill>
                <a:latin typeface="Arial" panose="020B0604020202020204" pitchFamily="34" charset="0"/>
              </a:defRPr>
            </a:lvl2pPr>
            <a:lvl3pPr eaLnBrk="0" fontAlgn="base" hangingPunct="0">
              <a:spcBef>
                <a:spcPct val="0"/>
              </a:spcBef>
              <a:spcAft>
                <a:spcPct val="0"/>
              </a:spcAft>
              <a:tabLst>
                <a:tab pos="3276600" algn="l"/>
              </a:tabLst>
              <a:defRPr>
                <a:solidFill>
                  <a:schemeClr val="tx1"/>
                </a:solidFill>
                <a:latin typeface="Arial" panose="020B0604020202020204" pitchFamily="34" charset="0"/>
              </a:defRPr>
            </a:lvl3pPr>
            <a:lvl4pPr eaLnBrk="0" fontAlgn="base" hangingPunct="0">
              <a:spcBef>
                <a:spcPct val="0"/>
              </a:spcBef>
              <a:spcAft>
                <a:spcPct val="0"/>
              </a:spcAft>
              <a:tabLst>
                <a:tab pos="3276600" algn="l"/>
              </a:tabLst>
              <a:defRPr>
                <a:solidFill>
                  <a:schemeClr val="tx1"/>
                </a:solidFill>
                <a:latin typeface="Arial" panose="020B0604020202020204" pitchFamily="34" charset="0"/>
              </a:defRPr>
            </a:lvl4pPr>
            <a:lvl5pPr eaLnBrk="0" fontAlgn="base" hangingPunct="0">
              <a:spcBef>
                <a:spcPct val="0"/>
              </a:spcBef>
              <a:spcAft>
                <a:spcPct val="0"/>
              </a:spcAft>
              <a:tabLst>
                <a:tab pos="3276600" algn="l"/>
              </a:tabLst>
              <a:defRPr>
                <a:solidFill>
                  <a:schemeClr val="tx1"/>
                </a:solidFill>
                <a:latin typeface="Arial" panose="020B0604020202020204" pitchFamily="34" charset="0"/>
              </a:defRPr>
            </a:lvl5pPr>
            <a:lvl6pPr eaLnBrk="0" fontAlgn="base" hangingPunct="0">
              <a:spcBef>
                <a:spcPct val="0"/>
              </a:spcBef>
              <a:spcAft>
                <a:spcPct val="0"/>
              </a:spcAft>
              <a:tabLst>
                <a:tab pos="3276600" algn="l"/>
              </a:tabLst>
              <a:defRPr>
                <a:solidFill>
                  <a:schemeClr val="tx1"/>
                </a:solidFill>
                <a:latin typeface="Arial" panose="020B0604020202020204" pitchFamily="34" charset="0"/>
              </a:defRPr>
            </a:lvl6pPr>
            <a:lvl7pPr eaLnBrk="0" fontAlgn="base" hangingPunct="0">
              <a:spcBef>
                <a:spcPct val="0"/>
              </a:spcBef>
              <a:spcAft>
                <a:spcPct val="0"/>
              </a:spcAft>
              <a:tabLst>
                <a:tab pos="3276600" algn="l"/>
              </a:tabLst>
              <a:defRPr>
                <a:solidFill>
                  <a:schemeClr val="tx1"/>
                </a:solidFill>
                <a:latin typeface="Arial" panose="020B0604020202020204" pitchFamily="34" charset="0"/>
              </a:defRPr>
            </a:lvl7pPr>
            <a:lvl8pPr eaLnBrk="0" fontAlgn="base" hangingPunct="0">
              <a:spcBef>
                <a:spcPct val="0"/>
              </a:spcBef>
              <a:spcAft>
                <a:spcPct val="0"/>
              </a:spcAft>
              <a:tabLst>
                <a:tab pos="3276600" algn="l"/>
              </a:tabLst>
              <a:defRPr>
                <a:solidFill>
                  <a:schemeClr val="tx1"/>
                </a:solidFill>
                <a:latin typeface="Arial" panose="020B0604020202020204" pitchFamily="34" charset="0"/>
              </a:defRPr>
            </a:lvl8pPr>
            <a:lvl9pPr eaLnBrk="0" fontAlgn="base" hangingPunct="0">
              <a:spcBef>
                <a:spcPct val="0"/>
              </a:spcBef>
              <a:spcAft>
                <a:spcPct val="0"/>
              </a:spcAft>
              <a:tabLst>
                <a:tab pos="3276600" algn="l"/>
              </a:tabLst>
              <a:defRPr>
                <a:solidFill>
                  <a:schemeClr val="tx1"/>
                </a:solidFill>
                <a:latin typeface="Arial" panose="020B0604020202020204" pitchFamily="34" charset="0"/>
              </a:defRPr>
            </a:lvl9pPr>
          </a:lstStyle>
          <a:p>
            <a:pPr defTabSz="914400">
              <a:tabLst>
                <a:tab pos="593725" algn="l"/>
              </a:tabLst>
            </a:pPr>
            <a:r>
              <a:rPr lang="es-ES" altLang="es-CR" sz="1100" b="1" dirty="0" bmk="">
                <a:solidFill>
                  <a:srgbClr val="4472C4"/>
                </a:solidFill>
                <a:latin typeface="Calibri Light" panose="020F0302020204030204" pitchFamily="34" charset="0"/>
                <a:cs typeface="Calibri Light" panose="020F0302020204030204" pitchFamily="34" charset="0"/>
              </a:rPr>
              <a:t>3.2 Uso de productos de limpieza e higiene personal de menor impacto al ambiente (4 puntos)</a:t>
            </a:r>
          </a:p>
          <a:p>
            <a:pPr defTabSz="914400"/>
            <a:endParaRPr lang="es-ES" altLang="es-CR" sz="1100" dirty="0">
              <a:latin typeface="Calibri Light" panose="020F0302020204030204" pitchFamily="34" charset="0"/>
              <a:ea typeface="Tahoma" panose="020B0604030504040204" pitchFamily="34" charset="0"/>
              <a:cs typeface="Calibri Light" panose="020F0302020204030204" pitchFamily="34" charset="0"/>
            </a:endParaRPr>
          </a:p>
          <a:p>
            <a:pPr defTabSz="914400"/>
            <a:r>
              <a:rPr lang="es-ES" altLang="es-CR" sz="1100" dirty="0">
                <a:latin typeface="Calibri Light" panose="020F0302020204030204" pitchFamily="34" charset="0"/>
                <a:ea typeface="Tahoma" panose="020B0604030504040204" pitchFamily="34" charset="0"/>
                <a:cs typeface="Calibri Light" panose="020F0302020204030204" pitchFamily="34" charset="0"/>
              </a:rPr>
              <a:t>Deben cambiar al menos uno de los productos de limpieza o higiene personal que comúnmente se utilizan en el hogar, por otro producto similar o que cumpla la misma función, pero de menor impacto al entorno (corto y largo plazo). Describir el producto o los productos nuevos utilizados y presentar evidencias.</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276600" algn="l"/>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276600"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Para realizar el cambio de productos, debe asegurarse de que esté libre de químicos tóxicos como los siguientes:</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276600"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Dioxano	8. Plomo</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276600" algn="l"/>
              </a:tabLst>
            </a:pPr>
            <a:r>
              <a:rPr kumimoji="0" lang="es-ES" altLang="es-CR" sz="1100" b="0" i="0" u="none" strike="noStrike" cap="none" normalizeH="0" baseline="0" dirty="0" err="1">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Butoxietanol</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9. </a:t>
            </a:r>
            <a:r>
              <a:rPr kumimoji="0" lang="es-ES" altLang="es-CR" sz="1100" b="0" i="0" u="none" strike="noStrike" cap="none" normalizeH="0" baseline="0" dirty="0" err="1">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Monoetanolamina</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276600" algn="l"/>
              </a:tabLst>
            </a:pPr>
            <a:r>
              <a:rPr kumimoji="0" lang="es-ES" altLang="es-CR" sz="1100" b="0" i="0" u="none" strike="noStrike" cap="none" normalizeH="0" baseline="0" dirty="0" err="1">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Alquilfenoles</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r>
              <a:rPr kumimoji="0" lang="es-ES" altLang="es-CR" sz="1100" b="0" i="0" u="none" strike="noStrike" cap="none" normalizeH="0" baseline="0" dirty="0" err="1">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etoxilados</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10. Ftalatos</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276600"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Amoniaco	11. Sodio </a:t>
            </a:r>
            <a:r>
              <a:rPr kumimoji="0" lang="es-ES" altLang="es-CR" sz="1100" b="0" i="0" u="none" strike="noStrike" cap="none" normalizeH="0" baseline="0" dirty="0" err="1">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laureth</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sulfato</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276600"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Bisfenol A	12. Tolueno</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276600"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Formaldehído	13. Cloro</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276600"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Hidroquinona</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3276600" algn="l"/>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276600"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Verificar que los productos de limpieza del hogar como jabones (de ropa, cuerpo, manos, platos, entre otros), champú, desinfectante, quita manchas, arranca grasa y otros, cuenten con certificaciones ambientales. Si son productos artesanales o no cuentan con este respaldo, colocar sus ingredientes.</a:t>
            </a:r>
            <a:endParaRPr kumimoji="0" lang="es-CR" altLang="es-CR" sz="600" b="0" i="0" u="none" strike="noStrike" cap="none" normalizeH="0" baseline="0" dirty="0">
              <a:ln>
                <a:noFill/>
              </a:ln>
              <a:solidFill>
                <a:schemeClr val="tx1"/>
              </a:solidFill>
              <a:effectLst/>
            </a:endParaRPr>
          </a:p>
        </p:txBody>
      </p:sp>
      <p:sp>
        <p:nvSpPr>
          <p:cNvPr id="8" name="CuadroTexto 7">
            <a:extLst>
              <a:ext uri="{FF2B5EF4-FFF2-40B4-BE49-F238E27FC236}">
                <a16:creationId xmlns:a16="http://schemas.microsoft.com/office/drawing/2014/main" id="{BD99EE66-72C3-3E05-9D86-D4F768E4995D}"/>
              </a:ext>
            </a:extLst>
          </p:cNvPr>
          <p:cNvSpPr txBox="1"/>
          <p:nvPr/>
        </p:nvSpPr>
        <p:spPr>
          <a:xfrm>
            <a:off x="3045125" y="3762651"/>
            <a:ext cx="4576312" cy="26161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tab pos="3276600" algn="l"/>
              </a:tabLst>
              <a:defRPr/>
            </a:pPr>
            <a:r>
              <a:rPr kumimoji="0" lang="es-ES" altLang="es-CR" sz="1100" b="1"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Cuadro N°10. </a:t>
            </a:r>
            <a:r>
              <a:rPr kumimoji="0" lang="es-ES" altLang="es-CR" sz="1100" b="0"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Uso de productos biodegradables</a:t>
            </a:r>
            <a:endParaRPr kumimoji="0" lang="es-CR" altLang="es-CR" sz="600" b="0" i="0" u="none" strike="noStrike" kern="1200" cap="none" spc="0" normalizeH="0" baseline="0" noProof="0" dirty="0">
              <a:ln>
                <a:noFill/>
              </a:ln>
              <a:solidFill>
                <a:prstClr val="black"/>
              </a:solidFill>
              <a:effectLst/>
              <a:uLnTx/>
              <a:uFillTx/>
              <a:latin typeface="Aptos"/>
              <a:ea typeface="+mn-ea"/>
              <a:cs typeface="+mn-cs"/>
            </a:endParaRPr>
          </a:p>
        </p:txBody>
      </p:sp>
    </p:spTree>
    <p:extLst>
      <p:ext uri="{BB962C8B-B14F-4D97-AF65-F5344CB8AC3E}">
        <p14:creationId xmlns:p14="http://schemas.microsoft.com/office/powerpoint/2010/main" val="1583210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15F139D1-6AD4-909B-81A6-99C7A43D830A}"/>
              </a:ext>
            </a:extLst>
          </p:cNvPr>
          <p:cNvGraphicFramePr>
            <a:graphicFrameLocks noGrp="1"/>
          </p:cNvGraphicFramePr>
          <p:nvPr>
            <p:extLst>
              <p:ext uri="{D42A27DB-BD31-4B8C-83A1-F6EECF244321}">
                <p14:modId xmlns:p14="http://schemas.microsoft.com/office/powerpoint/2010/main" val="1495358105"/>
              </p:ext>
            </p:extLst>
          </p:nvPr>
        </p:nvGraphicFramePr>
        <p:xfrm>
          <a:off x="1387058" y="2379939"/>
          <a:ext cx="6745162" cy="516763"/>
        </p:xfrm>
        <a:graphic>
          <a:graphicData uri="http://schemas.openxmlformats.org/drawingml/2006/table">
            <a:tbl>
              <a:tblPr firstRow="1" firstCol="1" bandRow="1"/>
              <a:tblGrid>
                <a:gridCol w="6745162">
                  <a:extLst>
                    <a:ext uri="{9D8B030D-6E8A-4147-A177-3AD203B41FA5}">
                      <a16:colId xmlns:a16="http://schemas.microsoft.com/office/drawing/2014/main" val="528984767"/>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Presentar evidencias y breve descripción de las acciones realizadas a lo largo del periodo de evaluación como: fotografías, recibos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3362986258"/>
                  </a:ext>
                </a:extLst>
              </a:tr>
            </a:tbl>
          </a:graphicData>
        </a:graphic>
      </p:graphicFrame>
      <p:sp>
        <p:nvSpPr>
          <p:cNvPr id="5" name="Rectangle 1">
            <a:extLst>
              <a:ext uri="{FF2B5EF4-FFF2-40B4-BE49-F238E27FC236}">
                <a16:creationId xmlns:a16="http://schemas.microsoft.com/office/drawing/2014/main" id="{C17D0F37-C44F-CBAD-F525-81B8FEDD0902}"/>
              </a:ext>
            </a:extLst>
          </p:cNvPr>
          <p:cNvSpPr>
            <a:spLocks noChangeArrowheads="1"/>
          </p:cNvSpPr>
          <p:nvPr/>
        </p:nvSpPr>
        <p:spPr bwMode="auto">
          <a:xfrm>
            <a:off x="599565" y="260173"/>
            <a:ext cx="8320148" cy="1764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lvl1pPr eaLnBrk="0" fontAlgn="base" hangingPunct="0">
              <a:spcBef>
                <a:spcPct val="0"/>
              </a:spcBef>
              <a:spcAft>
                <a:spcPct val="0"/>
              </a:spcAft>
              <a:tabLst>
                <a:tab pos="593725" algn="l"/>
              </a:tabLst>
              <a:defRPr>
                <a:solidFill>
                  <a:schemeClr val="tx1"/>
                </a:solidFill>
                <a:latin typeface="Arial" panose="020B0604020202020204" pitchFamily="34" charset="0"/>
              </a:defRPr>
            </a:lvl1pPr>
            <a:lvl2pPr eaLnBrk="0" fontAlgn="base" hangingPunct="0">
              <a:spcBef>
                <a:spcPct val="0"/>
              </a:spcBef>
              <a:spcAft>
                <a:spcPct val="0"/>
              </a:spcAft>
              <a:tabLst>
                <a:tab pos="593725" algn="l"/>
              </a:tabLst>
              <a:defRPr>
                <a:solidFill>
                  <a:schemeClr val="tx1"/>
                </a:solidFill>
                <a:latin typeface="Arial" panose="020B0604020202020204" pitchFamily="34" charset="0"/>
              </a:defRPr>
            </a:lvl2pPr>
            <a:lvl3pPr eaLnBrk="0" fontAlgn="base" hangingPunct="0">
              <a:spcBef>
                <a:spcPct val="0"/>
              </a:spcBef>
              <a:spcAft>
                <a:spcPct val="0"/>
              </a:spcAft>
              <a:tabLst>
                <a:tab pos="593725" algn="l"/>
              </a:tabLst>
              <a:defRPr>
                <a:solidFill>
                  <a:schemeClr val="tx1"/>
                </a:solidFill>
                <a:latin typeface="Arial" panose="020B0604020202020204" pitchFamily="34" charset="0"/>
              </a:defRPr>
            </a:lvl3pPr>
            <a:lvl4pPr eaLnBrk="0" fontAlgn="base" hangingPunct="0">
              <a:spcBef>
                <a:spcPct val="0"/>
              </a:spcBef>
              <a:spcAft>
                <a:spcPct val="0"/>
              </a:spcAft>
              <a:tabLst>
                <a:tab pos="593725" algn="l"/>
              </a:tabLst>
              <a:defRPr>
                <a:solidFill>
                  <a:schemeClr val="tx1"/>
                </a:solidFill>
                <a:latin typeface="Arial" panose="020B0604020202020204" pitchFamily="34" charset="0"/>
              </a:defRPr>
            </a:lvl4pPr>
            <a:lvl5pPr eaLnBrk="0" fontAlgn="base" hangingPunct="0">
              <a:spcBef>
                <a:spcPct val="0"/>
              </a:spcBef>
              <a:spcAft>
                <a:spcPct val="0"/>
              </a:spcAft>
              <a:tabLst>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593725" algn="l"/>
              </a:tabLst>
              <a:defRPr>
                <a:solidFill>
                  <a:schemeClr val="tx1"/>
                </a:solidFill>
                <a:latin typeface="Arial" panose="020B0604020202020204" pitchFamily="34" charset="0"/>
              </a:defRPr>
            </a:lvl9pPr>
          </a:lstStyle>
          <a:p>
            <a:pPr defTabSz="914400"/>
            <a:r>
              <a:rPr lang="es-ES" altLang="es-CR" sz="1100" b="1" dirty="0" bmk="">
                <a:solidFill>
                  <a:srgbClr val="4472C4"/>
                </a:solidFill>
                <a:latin typeface="Calibri Light" panose="020F0302020204030204" pitchFamily="34" charset="0"/>
                <a:cs typeface="Calibri Light" panose="020F0302020204030204" pitchFamily="34" charset="0"/>
              </a:rPr>
              <a:t>3.3 Acciones para mejorar la condición de las aguas residuales (4 puntos)</a:t>
            </a: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El hogar debe llevar a cabo como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mínimo 1 acción</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para mejorar la condición de las aguas residuales, además deben describirlas brevemente y presentar evidencias.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Algunos ejemplos: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Retenedores de sólidos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Recolección de grasas de la cocina.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Evita tirar al inodoro papeles, tampones, toallas sanitarias, pañales desechables, otros. Este tipo de residuos, además de que pueden obstruir las tuberías, dificultan el tratamiento posterior del agua.</a:t>
            </a:r>
            <a:endParaRPr kumimoji="0" lang="es-CR" altLang="es-CR" sz="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602094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a 6">
            <a:extLst>
              <a:ext uri="{FF2B5EF4-FFF2-40B4-BE49-F238E27FC236}">
                <a16:creationId xmlns:a16="http://schemas.microsoft.com/office/drawing/2014/main" id="{357D80E7-8CAC-0625-4A0C-9BE8AE104F2C}"/>
              </a:ext>
            </a:extLst>
          </p:cNvPr>
          <p:cNvGraphicFramePr>
            <a:graphicFrameLocks noGrp="1"/>
          </p:cNvGraphicFramePr>
          <p:nvPr>
            <p:extLst>
              <p:ext uri="{D42A27DB-BD31-4B8C-83A1-F6EECF244321}">
                <p14:modId xmlns:p14="http://schemas.microsoft.com/office/powerpoint/2010/main" val="3480106522"/>
              </p:ext>
            </p:extLst>
          </p:nvPr>
        </p:nvGraphicFramePr>
        <p:xfrm>
          <a:off x="500438" y="1829554"/>
          <a:ext cx="4010884" cy="516763"/>
        </p:xfrm>
        <a:graphic>
          <a:graphicData uri="http://schemas.openxmlformats.org/drawingml/2006/table">
            <a:tbl>
              <a:tblPr firstRow="1" firstCol="1" bandRow="1"/>
              <a:tblGrid>
                <a:gridCol w="4010884">
                  <a:extLst>
                    <a:ext uri="{9D8B030D-6E8A-4147-A177-3AD203B41FA5}">
                      <a16:colId xmlns:a16="http://schemas.microsoft.com/office/drawing/2014/main" val="402047761"/>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Seleccionar únicamente la opción que aplique en el Cuadro N°11 y colocar el nombre y zona. </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3703141740"/>
                  </a:ext>
                </a:extLst>
              </a:tr>
            </a:tbl>
          </a:graphicData>
        </a:graphic>
      </p:graphicFrame>
      <p:graphicFrame>
        <p:nvGraphicFramePr>
          <p:cNvPr id="8" name="Tabla 7">
            <a:extLst>
              <a:ext uri="{FF2B5EF4-FFF2-40B4-BE49-F238E27FC236}">
                <a16:creationId xmlns:a16="http://schemas.microsoft.com/office/drawing/2014/main" id="{A7667B08-A985-D14B-2A3F-61A792FD82ED}"/>
              </a:ext>
            </a:extLst>
          </p:cNvPr>
          <p:cNvGraphicFramePr>
            <a:graphicFrameLocks noGrp="1"/>
          </p:cNvGraphicFramePr>
          <p:nvPr>
            <p:extLst>
              <p:ext uri="{D42A27DB-BD31-4B8C-83A1-F6EECF244321}">
                <p14:modId xmlns:p14="http://schemas.microsoft.com/office/powerpoint/2010/main" val="3735150519"/>
              </p:ext>
            </p:extLst>
          </p:nvPr>
        </p:nvGraphicFramePr>
        <p:xfrm>
          <a:off x="500438" y="2849181"/>
          <a:ext cx="3942166" cy="1676400"/>
        </p:xfrm>
        <a:graphic>
          <a:graphicData uri="http://schemas.openxmlformats.org/drawingml/2006/table">
            <a:tbl>
              <a:tblPr firstRow="1" firstCol="1" bandRow="1"/>
              <a:tblGrid>
                <a:gridCol w="1232321">
                  <a:extLst>
                    <a:ext uri="{9D8B030D-6E8A-4147-A177-3AD203B41FA5}">
                      <a16:colId xmlns:a16="http://schemas.microsoft.com/office/drawing/2014/main" val="1014612887"/>
                    </a:ext>
                  </a:extLst>
                </a:gridCol>
                <a:gridCol w="1288300">
                  <a:extLst>
                    <a:ext uri="{9D8B030D-6E8A-4147-A177-3AD203B41FA5}">
                      <a16:colId xmlns:a16="http://schemas.microsoft.com/office/drawing/2014/main" val="1291975697"/>
                    </a:ext>
                  </a:extLst>
                </a:gridCol>
                <a:gridCol w="1421545">
                  <a:extLst>
                    <a:ext uri="{9D8B030D-6E8A-4147-A177-3AD203B41FA5}">
                      <a16:colId xmlns:a16="http://schemas.microsoft.com/office/drawing/2014/main" val="2725802011"/>
                    </a:ext>
                  </a:extLst>
                </a:gridCol>
              </a:tblGrid>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Ente operador</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Marque la opción u opciones que le aplique</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Zona y nombre completo del ente que brinda el servicio</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3287996520"/>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CNFL</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287806898"/>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Empresa de Servicios Públicos de Heredia (ESPH)</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58368004"/>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Municipalidad</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64376949"/>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Otro</a:t>
                      </a:r>
                      <a:r>
                        <a:rPr lang="es-ES" sz="1100">
                          <a:effectLst/>
                          <a:latin typeface="Calibri Light" panose="020F0302020204030204" pitchFamily="34" charset="0"/>
                          <a:ea typeface="Tahoma" panose="020B0604030504040204" pitchFamily="34" charset="0"/>
                          <a:cs typeface="Times New Roman" panose="02020603050405020304" pitchFamily="18" charset="0"/>
                        </a:rPr>
                        <a:t> (por ejemplo: paneles solares)</a:t>
                      </a:r>
                      <a:r>
                        <a:rPr lang="es-ES" sz="1100" baseline="30000">
                          <a:effectLst/>
                          <a:latin typeface="Calibri Light" panose="020F0302020204030204" pitchFamily="34" charset="0"/>
                          <a:ea typeface="Tahoma" panose="020B0604030504040204" pitchFamily="34" charset="0"/>
                          <a:cs typeface="Times New Roman" panose="02020603050405020304" pitchFamily="18" charset="0"/>
                        </a:rPr>
                        <a:t>1</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132099047"/>
                  </a:ext>
                </a:extLst>
              </a:tr>
            </a:tbl>
          </a:graphicData>
        </a:graphic>
      </p:graphicFrame>
      <p:sp>
        <p:nvSpPr>
          <p:cNvPr id="9" name="Rectangle 2">
            <a:extLst>
              <a:ext uri="{FF2B5EF4-FFF2-40B4-BE49-F238E27FC236}">
                <a16:creationId xmlns:a16="http://schemas.microsoft.com/office/drawing/2014/main" id="{F29EB1BE-5F2C-22EB-7725-1F8597DFB3B2}"/>
              </a:ext>
            </a:extLst>
          </p:cNvPr>
          <p:cNvSpPr>
            <a:spLocks noChangeArrowheads="1"/>
          </p:cNvSpPr>
          <p:nvPr/>
        </p:nvSpPr>
        <p:spPr bwMode="auto">
          <a:xfrm>
            <a:off x="393248" y="184262"/>
            <a:ext cx="4493668" cy="15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p>
            <a:pPr marR="0" lvl="0" indent="0" defTabSz="914400" eaLnBrk="0" fontAlgn="base" hangingPunct="0">
              <a:lnSpc>
                <a:spcPct val="100000"/>
              </a:lnSpc>
              <a:spcBef>
                <a:spcPct val="0"/>
              </a:spcBef>
              <a:spcAft>
                <a:spcPct val="0"/>
              </a:spcAft>
              <a:buClrTx/>
              <a:buSzTx/>
              <a:tabLst>
                <a:tab pos="593725" algn="l"/>
              </a:tabLst>
            </a:pP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4. </a:t>
            </a:r>
            <a:r>
              <a:rPr lang="es-ES" altLang="es-CR" sz="1100" b="1" dirty="0" bmk="">
                <a:solidFill>
                  <a:srgbClr val="4472C4"/>
                </a:solidFill>
                <a:latin typeface="Calibri Light" panose="020F0302020204030204" pitchFamily="34" charset="0"/>
                <a:cs typeface="Calibri Light" panose="020F0302020204030204" pitchFamily="34" charset="0"/>
              </a:rPr>
              <a:t>Energía Eléctrica (18 puntos) </a:t>
            </a:r>
          </a:p>
          <a:p>
            <a:pPr defTabSz="914400" eaLnBrk="0" fontAlgn="base" hangingPunct="0">
              <a:spcBef>
                <a:spcPct val="0"/>
              </a:spcBef>
              <a:spcAft>
                <a:spcPct val="0"/>
              </a:spcAft>
            </a:pPr>
            <a:endParaRPr lang="es-ES" altLang="es-CR" sz="1100" b="1" dirty="0" bmk="">
              <a:solidFill>
                <a:srgbClr val="4472C4"/>
              </a:solidFill>
              <a:latin typeface="Calibri Light" panose="020F0302020204030204" pitchFamily="34" charset="0"/>
              <a:cs typeface="Calibri Light" panose="020F0302020204030204" pitchFamily="34" charset="0"/>
            </a:endParaRPr>
          </a:p>
          <a:p>
            <a:pPr defTabSz="914400" eaLnBrk="0" fontAlgn="base" hangingPunct="0">
              <a:spcBef>
                <a:spcPct val="0"/>
              </a:spcBef>
              <a:spcAft>
                <a:spcPct val="0"/>
              </a:spcAft>
            </a:pPr>
            <a:r>
              <a:rPr lang="es-ES" altLang="es-CR" sz="1100" b="1" dirty="0" bmk="">
                <a:solidFill>
                  <a:srgbClr val="4472C4"/>
                </a:solidFill>
                <a:latin typeface="Calibri Light" panose="020F0302020204030204" pitchFamily="34" charset="0"/>
                <a:cs typeface="Calibri Light" panose="020F0302020204030204" pitchFamily="34" charset="0"/>
              </a:rPr>
              <a:t>4.1 Identificar ente operador que brinda el servicio de energía eléctrica (2 puntos)</a:t>
            </a:r>
            <a:endParaRPr lang="es-ES" altLang="es-CR" sz="1100" b="1" dirty="0">
              <a:solidFill>
                <a:srgbClr val="4472C4"/>
              </a:solidFill>
              <a:latin typeface="Calibri Light" panose="020F0302020204030204" pitchFamily="34" charset="0"/>
              <a:cs typeface="Calibri Light" panose="020F0302020204030204" pitchFamily="34" charset="0"/>
            </a:endParaRPr>
          </a:p>
          <a:p>
            <a:pPr defTabSz="914400" eaLnBrk="0" fontAlgn="base" hangingPunct="0">
              <a:spcBef>
                <a:spcPct val="0"/>
              </a:spcBef>
              <a:spcAft>
                <a:spcPct val="0"/>
              </a:spcAft>
            </a:pPr>
            <a:endParaRPr lang="es-ES" altLang="es-CR" sz="1100" dirty="0">
              <a:latin typeface="Calibri Light" panose="020F0302020204030204" pitchFamily="34" charset="0"/>
              <a:cs typeface="Calibri Light" panose="020F0302020204030204" pitchFamily="34" charset="0"/>
            </a:endParaRPr>
          </a:p>
          <a:p>
            <a:pPr algn="just" defTabSz="914400" eaLnBrk="0" fontAlgn="base" hangingPunct="0">
              <a:spcBef>
                <a:spcPct val="0"/>
              </a:spcBef>
              <a:spcAft>
                <a:spcPct val="0"/>
              </a:spcAft>
            </a:pPr>
            <a:r>
              <a:rPr lang="es-ES" altLang="es-CR" sz="1100" dirty="0">
                <a:latin typeface="Calibri Light" panose="020F0302020204030204" pitchFamily="34" charset="0"/>
                <a:cs typeface="Calibri Light" panose="020F0302020204030204" pitchFamily="34" charset="0"/>
              </a:rPr>
              <a:t>Deben identificar ente operador que brinda servicio de energía eléctrica en el hogar: Compañía Nacional de Fuerza y Luz (CNFL); Empresa de Servicios Públicos de Heredia (ESPH); Instituto Costarricense de Electricidad (ICE) u otro. </a:t>
            </a:r>
            <a:endParaRPr lang="es-CR" altLang="es-CR" sz="1100" dirty="0">
              <a:latin typeface="Calibri Light" panose="020F0302020204030204" pitchFamily="34" charset="0"/>
              <a:cs typeface="Calibri Light" panose="020F0302020204030204" pitchFamily="34" charset="0"/>
            </a:endParaRPr>
          </a:p>
        </p:txBody>
      </p:sp>
      <p:sp>
        <p:nvSpPr>
          <p:cNvPr id="11" name="CuadroTexto 10">
            <a:extLst>
              <a:ext uri="{FF2B5EF4-FFF2-40B4-BE49-F238E27FC236}">
                <a16:creationId xmlns:a16="http://schemas.microsoft.com/office/drawing/2014/main" id="{B9B9CCEE-CB14-CEBD-C1FC-3D4ADB9CF1F8}"/>
              </a:ext>
            </a:extLst>
          </p:cNvPr>
          <p:cNvSpPr txBox="1"/>
          <p:nvPr/>
        </p:nvSpPr>
        <p:spPr>
          <a:xfrm>
            <a:off x="629833" y="2487544"/>
            <a:ext cx="3942166" cy="26161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altLang="es-CR" sz="1100" b="1"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Cuadro N°11. </a:t>
            </a:r>
            <a:r>
              <a:rPr kumimoji="0" lang="es-ES" altLang="es-CR" sz="1100" b="0" i="1"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Ente operador que brinda el servicio de electricidad</a:t>
            </a:r>
            <a:endParaRPr kumimoji="0" lang="es-CR" altLang="es-CR" sz="600" b="0" i="0" u="none" strike="noStrike" kern="1200" cap="none" spc="0" normalizeH="0" baseline="0" noProof="0" dirty="0">
              <a:ln>
                <a:noFill/>
              </a:ln>
              <a:solidFill>
                <a:prstClr val="black"/>
              </a:solidFill>
              <a:effectLst/>
              <a:uLnTx/>
              <a:uFillTx/>
              <a:latin typeface="Aptos"/>
              <a:ea typeface="+mn-ea"/>
              <a:cs typeface="+mn-cs"/>
            </a:endParaRPr>
          </a:p>
        </p:txBody>
      </p:sp>
      <p:sp>
        <p:nvSpPr>
          <p:cNvPr id="13" name="CuadroTexto 12">
            <a:extLst>
              <a:ext uri="{FF2B5EF4-FFF2-40B4-BE49-F238E27FC236}">
                <a16:creationId xmlns:a16="http://schemas.microsoft.com/office/drawing/2014/main" id="{AEF2B907-BC44-F79C-2829-8BD8601B3BA1}"/>
              </a:ext>
            </a:extLst>
          </p:cNvPr>
          <p:cNvSpPr txBox="1"/>
          <p:nvPr/>
        </p:nvSpPr>
        <p:spPr>
          <a:xfrm>
            <a:off x="314916" y="4525581"/>
            <a:ext cx="4572000" cy="2308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altLang="es-CR" sz="900" b="0" i="0" u="none" strike="noStrike" kern="1200" cap="none" spc="0" normalizeH="0" baseline="3000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1 </a:t>
            </a:r>
            <a:r>
              <a:rPr kumimoji="0" lang="es-ES" altLang="es-CR" sz="900" b="0"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En caso de utilizar alguna otra fuente eléctrica, deben colocar una fotografía de evidencia. </a:t>
            </a:r>
            <a:endParaRPr kumimoji="0" lang="es-ES" altLang="es-CR"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graphicFrame>
        <p:nvGraphicFramePr>
          <p:cNvPr id="14" name="Tabla 13">
            <a:extLst>
              <a:ext uri="{FF2B5EF4-FFF2-40B4-BE49-F238E27FC236}">
                <a16:creationId xmlns:a16="http://schemas.microsoft.com/office/drawing/2014/main" id="{B17D9516-4DDC-3C20-D967-DB53857096F4}"/>
              </a:ext>
            </a:extLst>
          </p:cNvPr>
          <p:cNvGraphicFramePr>
            <a:graphicFrameLocks noGrp="1"/>
          </p:cNvGraphicFramePr>
          <p:nvPr>
            <p:extLst>
              <p:ext uri="{D42A27DB-BD31-4B8C-83A1-F6EECF244321}">
                <p14:modId xmlns:p14="http://schemas.microsoft.com/office/powerpoint/2010/main" val="4163566191"/>
              </p:ext>
            </p:extLst>
          </p:nvPr>
        </p:nvGraphicFramePr>
        <p:xfrm>
          <a:off x="5584114" y="2058130"/>
          <a:ext cx="2560764" cy="337376"/>
        </p:xfrm>
        <a:graphic>
          <a:graphicData uri="http://schemas.openxmlformats.org/drawingml/2006/table">
            <a:tbl>
              <a:tblPr firstRow="1" firstCol="1" bandRow="1"/>
              <a:tblGrid>
                <a:gridCol w="2560764">
                  <a:extLst>
                    <a:ext uri="{9D8B030D-6E8A-4147-A177-3AD203B41FA5}">
                      <a16:colId xmlns:a16="http://schemas.microsoft.com/office/drawing/2014/main" val="1341613803"/>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únicamente el Cuadro N°12.</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338049932"/>
                  </a:ext>
                </a:extLst>
              </a:tr>
            </a:tbl>
          </a:graphicData>
        </a:graphic>
      </p:graphicFrame>
      <p:sp>
        <p:nvSpPr>
          <p:cNvPr id="15" name="Rectangle 3">
            <a:extLst>
              <a:ext uri="{FF2B5EF4-FFF2-40B4-BE49-F238E27FC236}">
                <a16:creationId xmlns:a16="http://schemas.microsoft.com/office/drawing/2014/main" id="{FD58FEB5-5682-300F-7D93-4A2DB1DD0B4D}"/>
              </a:ext>
            </a:extLst>
          </p:cNvPr>
          <p:cNvSpPr>
            <a:spLocks noChangeArrowheads="1"/>
          </p:cNvSpPr>
          <p:nvPr/>
        </p:nvSpPr>
        <p:spPr bwMode="auto">
          <a:xfrm>
            <a:off x="5106543" y="291145"/>
            <a:ext cx="3858318" cy="15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p>
            <a:pPr defTabSz="914400" eaLnBrk="0" fontAlgn="base" hangingPunct="0">
              <a:spcBef>
                <a:spcPct val="0"/>
              </a:spcBef>
              <a:spcAft>
                <a:spcPct val="0"/>
              </a:spcAft>
              <a:tabLst>
                <a:tab pos="593725" algn="l"/>
              </a:tabLst>
            </a:pPr>
            <a:r>
              <a:rPr lang="es-ES" altLang="es-CR" sz="1100" b="1" dirty="0">
                <a:solidFill>
                  <a:srgbClr val="4472C4"/>
                </a:solidFill>
                <a:latin typeface="Calibri Light" panose="020F0302020204030204" pitchFamily="34" charset="0"/>
                <a:cs typeface="Calibri Light" panose="020F0302020204030204" pitchFamily="34" charset="0"/>
              </a:rPr>
              <a:t>4.2 M</a:t>
            </a:r>
            <a:r>
              <a:rPr lang="es-ES" altLang="es-CR" sz="1100" b="1" dirty="0" bmk="">
                <a:solidFill>
                  <a:srgbClr val="4472C4"/>
                </a:solidFill>
                <a:latin typeface="Calibri Light" panose="020F0302020204030204" pitchFamily="34" charset="0"/>
                <a:cs typeface="Calibri Light" panose="020F0302020204030204" pitchFamily="34" charset="0"/>
              </a:rPr>
              <a:t>edir del consumo de energía eléctrica (4 puntos)</a:t>
            </a:r>
          </a:p>
          <a:p>
            <a:pPr defTabSz="914400" eaLnBrk="0" fontAlgn="base" hangingPunct="0">
              <a:spcBef>
                <a:spcPct val="0"/>
              </a:spcBef>
              <a:spcAft>
                <a:spcPct val="0"/>
              </a:spcAft>
              <a:tabLst>
                <a:tab pos="593725" algn="l"/>
              </a:tabLst>
            </a:pPr>
            <a:endParaRPr lang="es-ES" altLang="es-CR" sz="1100" b="1" dirty="0" bmk="">
              <a:solidFill>
                <a:srgbClr val="4472C4"/>
              </a:solidFill>
              <a:latin typeface="Calibri Light" panose="020F0302020204030204" pitchFamily="34" charset="0"/>
              <a:cs typeface="Calibri Light" panose="020F0302020204030204" pitchFamily="34" charset="0"/>
            </a:endParaRPr>
          </a:p>
          <a:p>
            <a:pPr algn="just" defTabSz="914400" eaLnBrk="0" fontAlgn="base" hangingPunct="0">
              <a:spcBef>
                <a:spcPct val="0"/>
              </a:spcBef>
              <a:spcAft>
                <a:spcPct val="0"/>
              </a:spcAft>
              <a:tabLst>
                <a:tab pos="593725" algn="l"/>
              </a:tabLst>
            </a:pPr>
            <a:r>
              <a:rPr lang="es-ES" altLang="es-CR" sz="1100" dirty="0">
                <a:latin typeface="Calibri Light" panose="020F0302020204030204" pitchFamily="34" charset="0"/>
                <a:cs typeface="Calibri Light" panose="020F0302020204030204" pitchFamily="34" charset="0"/>
              </a:rPr>
              <a:t>Debe registrar los datos de consumo mensual de energía eléctrica en el hogar, medido en kWh (kilowatt hora), tanto del año base como del año de participación; para lo cual puede buscar en los recibos la información requerida, o bien, solicitarla a la empresa que provee el servicio, en caso de no recibir respuesta de manera oportuna, debe justificar y colocar la evidencia de este trámite: correo, nota u otro. </a:t>
            </a:r>
            <a:endParaRPr lang="es-CR" altLang="es-CR" sz="1100" dirty="0">
              <a:latin typeface="Calibri Light" panose="020F0302020204030204" pitchFamily="34" charset="0"/>
              <a:cs typeface="Calibri Light" panose="020F0302020204030204" pitchFamily="34" charset="0"/>
            </a:endParaRPr>
          </a:p>
        </p:txBody>
      </p:sp>
      <p:sp>
        <p:nvSpPr>
          <p:cNvPr id="17" name="CuadroTexto 16">
            <a:extLst>
              <a:ext uri="{FF2B5EF4-FFF2-40B4-BE49-F238E27FC236}">
                <a16:creationId xmlns:a16="http://schemas.microsoft.com/office/drawing/2014/main" id="{5ACE7D7B-A480-DCD3-ECC8-2E121421A088}"/>
              </a:ext>
            </a:extLst>
          </p:cNvPr>
          <p:cNvSpPr txBox="1"/>
          <p:nvPr/>
        </p:nvSpPr>
        <p:spPr>
          <a:xfrm>
            <a:off x="5301466" y="2495996"/>
            <a:ext cx="3347049"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N°12. </a:t>
            </a:r>
            <a:r>
              <a:rPr lang="es-ES" sz="1100" dirty="0">
                <a:effectLst/>
                <a:latin typeface="Calibri Light" panose="020F0302020204030204" pitchFamily="34" charset="0"/>
                <a:ea typeface="Tahoma" panose="020B0604030504040204" pitchFamily="34" charset="0"/>
              </a:rPr>
              <a:t>Medición del consumo energía eléctrica</a:t>
            </a:r>
            <a:endParaRPr lang="es-CR" sz="1100" dirty="0">
              <a:effectLst/>
              <a:latin typeface="Tahoma" panose="020B0604030504040204" pitchFamily="34" charset="0"/>
              <a:ea typeface="Tahoma" panose="020B0604030504040204" pitchFamily="34" charset="0"/>
            </a:endParaRPr>
          </a:p>
        </p:txBody>
      </p:sp>
      <p:graphicFrame>
        <p:nvGraphicFramePr>
          <p:cNvPr id="18" name="Tabla 17">
            <a:extLst>
              <a:ext uri="{FF2B5EF4-FFF2-40B4-BE49-F238E27FC236}">
                <a16:creationId xmlns:a16="http://schemas.microsoft.com/office/drawing/2014/main" id="{16182CE3-1093-DAC5-CD4B-3CEA9217BD0A}"/>
              </a:ext>
            </a:extLst>
          </p:cNvPr>
          <p:cNvGraphicFramePr>
            <a:graphicFrameLocks noGrp="1"/>
          </p:cNvGraphicFramePr>
          <p:nvPr>
            <p:extLst>
              <p:ext uri="{D42A27DB-BD31-4B8C-83A1-F6EECF244321}">
                <p14:modId xmlns:p14="http://schemas.microsoft.com/office/powerpoint/2010/main" val="2928605423"/>
              </p:ext>
            </p:extLst>
          </p:nvPr>
        </p:nvGraphicFramePr>
        <p:xfrm>
          <a:off x="4899909" y="2988644"/>
          <a:ext cx="3929175" cy="3017520"/>
        </p:xfrm>
        <a:graphic>
          <a:graphicData uri="http://schemas.openxmlformats.org/drawingml/2006/table">
            <a:tbl>
              <a:tblPr firstRow="1" firstCol="1" bandRow="1"/>
              <a:tblGrid>
                <a:gridCol w="1111247">
                  <a:extLst>
                    <a:ext uri="{9D8B030D-6E8A-4147-A177-3AD203B41FA5}">
                      <a16:colId xmlns:a16="http://schemas.microsoft.com/office/drawing/2014/main" val="1442581389"/>
                    </a:ext>
                  </a:extLst>
                </a:gridCol>
                <a:gridCol w="1342811">
                  <a:extLst>
                    <a:ext uri="{9D8B030D-6E8A-4147-A177-3AD203B41FA5}">
                      <a16:colId xmlns:a16="http://schemas.microsoft.com/office/drawing/2014/main" val="25945100"/>
                    </a:ext>
                  </a:extLst>
                </a:gridCol>
                <a:gridCol w="1475117">
                  <a:extLst>
                    <a:ext uri="{9D8B030D-6E8A-4147-A177-3AD203B41FA5}">
                      <a16:colId xmlns:a16="http://schemas.microsoft.com/office/drawing/2014/main" val="3885908984"/>
                    </a:ext>
                  </a:extLst>
                </a:gridCol>
              </a:tblGrid>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Año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anterior al de participación</a:t>
                      </a: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de participación </a:t>
                      </a: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B</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4212788179"/>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Mes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solidFill>
                            <a:srgbClr val="000000"/>
                          </a:solidFill>
                          <a:effectLst/>
                          <a:latin typeface="Calibri Light" panose="020F0302020204030204" pitchFamily="34" charset="0"/>
                          <a:ea typeface="Tahoma" panose="020B0604030504040204" pitchFamily="34" charset="0"/>
                          <a:cs typeface="Times New Roman" panose="02020603050405020304" pitchFamily="18" charset="0"/>
                        </a:rPr>
                        <a:t> Lectura del medidor (kWh)</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Lectura del medidor (kWh)</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625227874"/>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Enero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296062530"/>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Febrero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545844033"/>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Marzo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442367513"/>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Abril</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857343778"/>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Mayo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644821860"/>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Junio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022036921"/>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Julio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276465236"/>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Agosto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147829493"/>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Septiembre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194547954"/>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Octubre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282833978"/>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Noviembre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415091280"/>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Diciembre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Entrega de informe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252300567"/>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Total</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956048736"/>
                  </a:ext>
                </a:extLst>
              </a:tr>
            </a:tbl>
          </a:graphicData>
        </a:graphic>
      </p:graphicFrame>
      <p:sp>
        <p:nvSpPr>
          <p:cNvPr id="20" name="CuadroTexto 19">
            <a:extLst>
              <a:ext uri="{FF2B5EF4-FFF2-40B4-BE49-F238E27FC236}">
                <a16:creationId xmlns:a16="http://schemas.microsoft.com/office/drawing/2014/main" id="{1F30475B-80C9-AC6B-7675-0C3013DB1879}"/>
              </a:ext>
            </a:extLst>
          </p:cNvPr>
          <p:cNvSpPr txBox="1"/>
          <p:nvPr/>
        </p:nvSpPr>
        <p:spPr>
          <a:xfrm>
            <a:off x="5189374" y="5935913"/>
            <a:ext cx="3571231" cy="507831"/>
          </a:xfrm>
          <a:prstGeom prst="rect">
            <a:avLst/>
          </a:prstGeom>
          <a:noFill/>
        </p:spPr>
        <p:txBody>
          <a:bodyPr wrap="square">
            <a:spAutoFit/>
          </a:bodyPr>
          <a:lstStyle/>
          <a:p>
            <a:pPr algn="just"/>
            <a:r>
              <a:rPr lang="es-ES" sz="800" b="1" u="sng" dirty="0">
                <a:effectLst/>
                <a:latin typeface="Calibri Light" panose="020F0302020204030204" pitchFamily="34" charset="0"/>
                <a:ea typeface="Tahoma" panose="020B0604030504040204" pitchFamily="34" charset="0"/>
              </a:rPr>
              <a:t>Si es la primera vez que el hogar participa, se tiene la opción de no completar la información de la columna “Año anterior”, en caso de no tener registros anteriores.</a:t>
            </a:r>
            <a:r>
              <a:rPr lang="es-ES" sz="1100" dirty="0">
                <a:effectLst/>
                <a:latin typeface="Calibri Light" panose="020F0302020204030204" pitchFamily="34" charset="0"/>
                <a:ea typeface="Tahoma" panose="020B0604030504040204" pitchFamily="34" charset="0"/>
              </a:rPr>
              <a:t> </a:t>
            </a:r>
            <a:endParaRPr lang="es-CR" sz="1100" dirty="0">
              <a:effectLst/>
              <a:latin typeface="Tahoma" panose="020B0604030504040204" pitchFamily="34" charset="0"/>
              <a:ea typeface="Tahoma" panose="020B0604030504040204" pitchFamily="34" charset="0"/>
            </a:endParaRPr>
          </a:p>
        </p:txBody>
      </p:sp>
    </p:spTree>
    <p:extLst>
      <p:ext uri="{BB962C8B-B14F-4D97-AF65-F5344CB8AC3E}">
        <p14:creationId xmlns:p14="http://schemas.microsoft.com/office/powerpoint/2010/main" val="2474345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a 6">
            <a:extLst>
              <a:ext uri="{FF2B5EF4-FFF2-40B4-BE49-F238E27FC236}">
                <a16:creationId xmlns:a16="http://schemas.microsoft.com/office/drawing/2014/main" id="{298AE5EA-3FD6-F4BB-07FF-FA513C1FCA4B}"/>
              </a:ext>
            </a:extLst>
          </p:cNvPr>
          <p:cNvGraphicFramePr>
            <a:graphicFrameLocks noGrp="1"/>
          </p:cNvGraphicFramePr>
          <p:nvPr>
            <p:extLst>
              <p:ext uri="{D42A27DB-BD31-4B8C-83A1-F6EECF244321}">
                <p14:modId xmlns:p14="http://schemas.microsoft.com/office/powerpoint/2010/main" val="1148677034"/>
              </p:ext>
            </p:extLst>
          </p:nvPr>
        </p:nvGraphicFramePr>
        <p:xfrm>
          <a:off x="1769110" y="2113474"/>
          <a:ext cx="5605780" cy="337376"/>
        </p:xfrm>
        <a:graphic>
          <a:graphicData uri="http://schemas.openxmlformats.org/drawingml/2006/table">
            <a:tbl>
              <a:tblPr firstRow="1" firstCol="1" bandRow="1"/>
              <a:tblGrid>
                <a:gridCol w="5605780">
                  <a:extLst>
                    <a:ext uri="{9D8B030D-6E8A-4147-A177-3AD203B41FA5}">
                      <a16:colId xmlns:a16="http://schemas.microsoft.com/office/drawing/2014/main" val="3725154477"/>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únicamente el Cuadro N°13. Si hay aumentos se debe justificar.</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872685510"/>
                  </a:ext>
                </a:extLst>
              </a:tr>
            </a:tbl>
          </a:graphicData>
        </a:graphic>
      </p:graphicFrame>
      <p:graphicFrame>
        <p:nvGraphicFramePr>
          <p:cNvPr id="8" name="Tabla 7">
            <a:extLst>
              <a:ext uri="{FF2B5EF4-FFF2-40B4-BE49-F238E27FC236}">
                <a16:creationId xmlns:a16="http://schemas.microsoft.com/office/drawing/2014/main" id="{480606A7-89E2-892D-31CE-E512CB8F002B}"/>
              </a:ext>
            </a:extLst>
          </p:cNvPr>
          <p:cNvGraphicFramePr>
            <a:graphicFrameLocks noGrp="1"/>
          </p:cNvGraphicFramePr>
          <p:nvPr>
            <p:extLst>
              <p:ext uri="{D42A27DB-BD31-4B8C-83A1-F6EECF244321}">
                <p14:modId xmlns:p14="http://schemas.microsoft.com/office/powerpoint/2010/main" val="2393502068"/>
              </p:ext>
            </p:extLst>
          </p:nvPr>
        </p:nvGraphicFramePr>
        <p:xfrm>
          <a:off x="2753876" y="2959531"/>
          <a:ext cx="3805673" cy="1005840"/>
        </p:xfrm>
        <a:graphic>
          <a:graphicData uri="http://schemas.openxmlformats.org/drawingml/2006/table">
            <a:tbl>
              <a:tblPr firstRow="1" firstCol="1" bandRow="1"/>
              <a:tblGrid>
                <a:gridCol w="1190415">
                  <a:extLst>
                    <a:ext uri="{9D8B030D-6E8A-4147-A177-3AD203B41FA5}">
                      <a16:colId xmlns:a16="http://schemas.microsoft.com/office/drawing/2014/main" val="3669178758"/>
                    </a:ext>
                  </a:extLst>
                </a:gridCol>
                <a:gridCol w="872260">
                  <a:extLst>
                    <a:ext uri="{9D8B030D-6E8A-4147-A177-3AD203B41FA5}">
                      <a16:colId xmlns:a16="http://schemas.microsoft.com/office/drawing/2014/main" val="1111567851"/>
                    </a:ext>
                  </a:extLst>
                </a:gridCol>
                <a:gridCol w="871499">
                  <a:extLst>
                    <a:ext uri="{9D8B030D-6E8A-4147-A177-3AD203B41FA5}">
                      <a16:colId xmlns:a16="http://schemas.microsoft.com/office/drawing/2014/main" val="3087127449"/>
                    </a:ext>
                  </a:extLst>
                </a:gridCol>
                <a:gridCol w="871499">
                  <a:extLst>
                    <a:ext uri="{9D8B030D-6E8A-4147-A177-3AD203B41FA5}">
                      <a16:colId xmlns:a16="http://schemas.microsoft.com/office/drawing/2014/main" val="3706891792"/>
                    </a:ext>
                  </a:extLst>
                </a:gridCol>
              </a:tblGrid>
              <a:tr h="0">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Energía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anterior al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a:t>
                      </a:r>
                      <a:r>
                        <a:rPr lang="es-MX" sz="1100" b="1" dirty="0">
                          <a:effectLst/>
                          <a:latin typeface="Calibri Light" panose="020F0302020204030204" pitchFamily="34" charset="0"/>
                          <a:ea typeface="Tahoma" panose="020B0604030504040204" pitchFamily="34" charset="0"/>
                          <a:cs typeface="Times New Roman" panose="02020603050405020304" pitchFamily="18" charset="0"/>
                        </a:rPr>
                        <a:t>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B</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Reducción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A-B</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807352758"/>
                  </a:ext>
                </a:extLst>
              </a:tr>
              <a:tr h="0">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Consumo total de </a:t>
                      </a:r>
                      <a:r>
                        <a:rPr lang="es-ES" sz="1100" b="1" dirty="0">
                          <a:effectLst/>
                          <a:latin typeface="Calibri Light" panose="020F0302020204030204" pitchFamily="34" charset="0"/>
                          <a:ea typeface="Tahoma" panose="020B0604030504040204" pitchFamily="34" charset="0"/>
                        </a:rPr>
                        <a:t>energía eléctrica</a:t>
                      </a:r>
                      <a:endParaRPr lang="es-CR" sz="1100" b="1"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428202194"/>
                  </a:ext>
                </a:extLst>
              </a:tr>
            </a:tbl>
          </a:graphicData>
        </a:graphic>
      </p:graphicFrame>
      <p:sp>
        <p:nvSpPr>
          <p:cNvPr id="9" name="Rectangle 2">
            <a:extLst>
              <a:ext uri="{FF2B5EF4-FFF2-40B4-BE49-F238E27FC236}">
                <a16:creationId xmlns:a16="http://schemas.microsoft.com/office/drawing/2014/main" id="{15635C65-7EC1-10E4-8539-F639AF1E51E9}"/>
              </a:ext>
            </a:extLst>
          </p:cNvPr>
          <p:cNvSpPr>
            <a:spLocks noChangeArrowheads="1"/>
          </p:cNvSpPr>
          <p:nvPr/>
        </p:nvSpPr>
        <p:spPr bwMode="auto">
          <a:xfrm>
            <a:off x="486068" y="371435"/>
            <a:ext cx="8171864" cy="1764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p>
            <a:pPr marL="0" marR="0" lvl="1" indent="0" defTabSz="914400" eaLnBrk="0" fontAlgn="base" hangingPunct="0">
              <a:lnSpc>
                <a:spcPct val="100000"/>
              </a:lnSpc>
              <a:spcBef>
                <a:spcPct val="0"/>
              </a:spcBef>
              <a:spcAft>
                <a:spcPct val="0"/>
              </a:spcAft>
              <a:buClrTx/>
              <a:buSzTx/>
              <a:tabLst>
                <a:tab pos="593725" algn="l"/>
              </a:tabLst>
            </a:pPr>
            <a:r>
              <a:rPr lang="es-ES" altLang="es-CR" sz="1100" b="1" dirty="0">
                <a:solidFill>
                  <a:srgbClr val="4472C4"/>
                </a:solidFill>
                <a:latin typeface="Calibri Light" panose="020F0302020204030204" pitchFamily="34" charset="0"/>
                <a:cs typeface="Calibri Light" panose="020F0302020204030204" pitchFamily="34" charset="0"/>
              </a:rPr>
              <a:t>4.3 R</a:t>
            </a:r>
            <a:r>
              <a:rPr lang="es-ES" altLang="es-CR" sz="1100" b="1" dirty="0" bmk="">
                <a:solidFill>
                  <a:srgbClr val="4472C4"/>
                </a:solidFill>
                <a:latin typeface="Calibri Light" panose="020F0302020204030204" pitchFamily="34" charset="0"/>
                <a:cs typeface="Calibri Light" panose="020F0302020204030204" pitchFamily="34" charset="0"/>
              </a:rPr>
              <a:t>educir el consumo de energía eléctrica (4 puntos)</a:t>
            </a:r>
            <a:endParaRPr lang="es-ES" altLang="es-CR" sz="1100" b="1" dirty="0">
              <a:solidFill>
                <a:srgbClr val="4472C4"/>
              </a:solidFill>
              <a:latin typeface="Calibri Light" panose="020F0302020204030204" pitchFamily="34" charset="0"/>
              <a:cs typeface="Calibri Light" panose="020F0302020204030204" pitchFamily="34" charset="0"/>
            </a:endParaRPr>
          </a:p>
          <a:p>
            <a:pPr marL="0" marR="0" lvl="1" indent="0" defTabSz="914400" eaLnBrk="0" fontAlgn="base" hangingPunct="0">
              <a:lnSpc>
                <a:spcPct val="100000"/>
              </a:lnSpc>
              <a:spcBef>
                <a:spcPct val="0"/>
              </a:spcBef>
              <a:spcAft>
                <a:spcPct val="0"/>
              </a:spcAft>
              <a:buClrTx/>
              <a:buSzTx/>
              <a:tabLst>
                <a:tab pos="593725" algn="l"/>
              </a:tabLst>
            </a:pPr>
            <a:endParaRPr lang="es-ES" altLang="es-CR" sz="1100" b="1" dirty="0">
              <a:solidFill>
                <a:srgbClr val="4472C4"/>
              </a:solidFill>
              <a:latin typeface="Calibri Light" panose="020F0302020204030204" pitchFamily="34" charset="0"/>
              <a:cs typeface="Calibri Light" panose="020F0302020204030204" pitchFamily="34" charset="0"/>
            </a:endParaRPr>
          </a:p>
          <a:p>
            <a:pPr marL="0" marR="0" lvl="1" indent="0" algn="just" defTabSz="914400" eaLnBrk="0" fontAlgn="base" hangingPunct="0">
              <a:lnSpc>
                <a:spcPct val="100000"/>
              </a:lnSpc>
              <a:spcBef>
                <a:spcPct val="0"/>
              </a:spcBef>
              <a:spcAft>
                <a:spcPct val="0"/>
              </a:spcAft>
              <a:buClrTx/>
              <a:buSzTx/>
              <a:tabLst>
                <a:tab pos="593725" algn="l"/>
              </a:tabLst>
            </a:pPr>
            <a:r>
              <a:rPr lang="es-ES" altLang="es-CR" sz="1100" dirty="0">
                <a:latin typeface="Calibri Light" panose="020F0302020204030204" pitchFamily="34" charset="0"/>
                <a:cs typeface="Calibri Light" panose="020F0302020204030204" pitchFamily="34" charset="0"/>
              </a:rPr>
              <a:t>Deben calcular la reducción en el consumo de energía eléctrica (EE) en el hogar, comparando el año base (A) con el año de participación (B), es decir, restar el total de A menos el total de B (EE=A-B). Si el resultado es negativo hubo un aumento en el consumo de energía, si el resultado es positivo se generó una disminución.  </a:t>
            </a:r>
            <a:endParaRPr lang="es-CR" altLang="es-CR" sz="1100" dirty="0">
              <a:latin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el hogar no disminuyó el consumo de energía eléctrica a pesar de las acciones llevadas a cabo durante el año o tuvo un incremento, se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debe justificar</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en el reporte final las razones, para así no perder el puntaje de este subparámetro.</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no se cuenta con el dato total del año base, la evaluación se enfocará en el comportamiento del consumo durante el año de participación (mes a mes).</a:t>
            </a:r>
            <a:endParaRPr kumimoji="0" lang="es-CR" altLang="es-CR" sz="600" b="0" i="0" u="none" strike="noStrike" cap="none" normalizeH="0" baseline="0" dirty="0">
              <a:ln>
                <a:noFill/>
              </a:ln>
              <a:solidFill>
                <a:schemeClr val="tx1"/>
              </a:solidFill>
              <a:effectLst/>
            </a:endParaRPr>
          </a:p>
        </p:txBody>
      </p:sp>
      <p:sp>
        <p:nvSpPr>
          <p:cNvPr id="11" name="CuadroTexto 10">
            <a:extLst>
              <a:ext uri="{FF2B5EF4-FFF2-40B4-BE49-F238E27FC236}">
                <a16:creationId xmlns:a16="http://schemas.microsoft.com/office/drawing/2014/main" id="{27842520-9AE0-2933-0C16-1DD32CAA31A5}"/>
              </a:ext>
            </a:extLst>
          </p:cNvPr>
          <p:cNvSpPr txBox="1"/>
          <p:nvPr/>
        </p:nvSpPr>
        <p:spPr>
          <a:xfrm>
            <a:off x="2277374" y="2697921"/>
            <a:ext cx="5201728" cy="26161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altLang="es-CR" sz="1100" b="1"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Cuadro N°13. </a:t>
            </a:r>
            <a:r>
              <a:rPr kumimoji="0" lang="es-ES" altLang="es-CR" sz="1100" b="0"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Reducción / comparación del consumo de c</a:t>
            </a:r>
            <a:r>
              <a:rPr lang="es-ES" sz="1100" dirty="0">
                <a:effectLst/>
                <a:latin typeface="Calibri Light" panose="020F0302020204030204" pitchFamily="34" charset="0"/>
                <a:ea typeface="Tahoma" panose="020B0604030504040204" pitchFamily="34" charset="0"/>
              </a:rPr>
              <a:t> energía eléctrica</a:t>
            </a:r>
            <a:r>
              <a:rPr kumimoji="0" lang="es-ES" altLang="es-CR" sz="1100" b="0"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 en el Hogar</a:t>
            </a:r>
            <a:endParaRPr kumimoji="0" lang="es-CR" altLang="es-CR" sz="600" b="0" i="0" u="none" strike="noStrike" kern="1200" cap="none" spc="0" normalizeH="0" baseline="0" noProof="0" dirty="0">
              <a:ln>
                <a:noFill/>
              </a:ln>
              <a:solidFill>
                <a:prstClr val="black"/>
              </a:solidFill>
              <a:effectLst/>
              <a:uLnTx/>
              <a:uFillTx/>
              <a:latin typeface="Aptos"/>
              <a:ea typeface="+mn-ea"/>
              <a:cs typeface="+mn-cs"/>
            </a:endParaRPr>
          </a:p>
        </p:txBody>
      </p:sp>
      <p:sp>
        <p:nvSpPr>
          <p:cNvPr id="13" name="CuadroTexto 12">
            <a:extLst>
              <a:ext uri="{FF2B5EF4-FFF2-40B4-BE49-F238E27FC236}">
                <a16:creationId xmlns:a16="http://schemas.microsoft.com/office/drawing/2014/main" id="{5B551E14-472F-311E-9F5D-16F25690C851}"/>
              </a:ext>
            </a:extLst>
          </p:cNvPr>
          <p:cNvSpPr txBox="1"/>
          <p:nvPr/>
        </p:nvSpPr>
        <p:spPr>
          <a:xfrm>
            <a:off x="2277374" y="4128361"/>
            <a:ext cx="4572000" cy="38472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altLang="es-CR" sz="800" b="1" i="0" u="sng"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Si es la primera vez que el hogar participa, se tiene la opción de no completar la información de la columna “Año anterior”, en caso de no tener registros anteriores.</a:t>
            </a:r>
            <a:r>
              <a:rPr kumimoji="0" lang="es-ES" altLang="es-CR" sz="1100" b="0" i="0" u="none" strike="noStrike" kern="1200" cap="none" spc="0" normalizeH="0" baseline="0" noProof="0" dirty="0">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 </a:t>
            </a:r>
            <a:endParaRPr kumimoji="0" lang="es-CR" altLang="es-CR" sz="600" b="0" i="0" u="none" strike="noStrike" kern="1200" cap="none" spc="0" normalizeH="0" baseline="0" noProof="0" dirty="0">
              <a:ln>
                <a:noFill/>
              </a:ln>
              <a:solidFill>
                <a:prstClr val="black"/>
              </a:solidFill>
              <a:effectLst/>
              <a:uLnTx/>
              <a:uFillTx/>
              <a:latin typeface="Aptos"/>
              <a:ea typeface="+mn-ea"/>
              <a:cs typeface="+mn-cs"/>
            </a:endParaRPr>
          </a:p>
        </p:txBody>
      </p:sp>
    </p:spTree>
    <p:extLst>
      <p:ext uri="{BB962C8B-B14F-4D97-AF65-F5344CB8AC3E}">
        <p14:creationId xmlns:p14="http://schemas.microsoft.com/office/powerpoint/2010/main" val="2916801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A9DD9927-300C-44DD-1629-9908E13E8B33}"/>
              </a:ext>
            </a:extLst>
          </p:cNvPr>
          <p:cNvGraphicFramePr>
            <a:graphicFrameLocks noGrp="1"/>
          </p:cNvGraphicFramePr>
          <p:nvPr>
            <p:extLst>
              <p:ext uri="{D42A27DB-BD31-4B8C-83A1-F6EECF244321}">
                <p14:modId xmlns:p14="http://schemas.microsoft.com/office/powerpoint/2010/main" val="2722208461"/>
              </p:ext>
            </p:extLst>
          </p:nvPr>
        </p:nvGraphicFramePr>
        <p:xfrm>
          <a:off x="1203733" y="2597843"/>
          <a:ext cx="6283996" cy="516763"/>
        </p:xfrm>
        <a:graphic>
          <a:graphicData uri="http://schemas.openxmlformats.org/drawingml/2006/table">
            <a:tbl>
              <a:tblPr firstRow="1" firstCol="1" bandRow="1"/>
              <a:tblGrid>
                <a:gridCol w="6283996">
                  <a:extLst>
                    <a:ext uri="{9D8B030D-6E8A-4147-A177-3AD203B41FA5}">
                      <a16:colId xmlns:a16="http://schemas.microsoft.com/office/drawing/2014/main" val="3733835696"/>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Presentar evidencias y breve descripción de las acciones realizadas a lo largo del periodo de evaluación como: fotografías, recibos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311865474"/>
                  </a:ext>
                </a:extLst>
              </a:tr>
            </a:tbl>
          </a:graphicData>
        </a:graphic>
      </p:graphicFrame>
      <p:sp>
        <p:nvSpPr>
          <p:cNvPr id="5" name="Rectangle 1">
            <a:extLst>
              <a:ext uri="{FF2B5EF4-FFF2-40B4-BE49-F238E27FC236}">
                <a16:creationId xmlns:a16="http://schemas.microsoft.com/office/drawing/2014/main" id="{2599363D-76DC-4468-E68A-949662111770}"/>
              </a:ext>
            </a:extLst>
          </p:cNvPr>
          <p:cNvSpPr>
            <a:spLocks noChangeArrowheads="1"/>
          </p:cNvSpPr>
          <p:nvPr/>
        </p:nvSpPr>
        <p:spPr bwMode="auto">
          <a:xfrm>
            <a:off x="392939" y="325434"/>
            <a:ext cx="8509521" cy="22724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lvl1pPr eaLnBrk="0" fontAlgn="base" hangingPunct="0">
              <a:spcBef>
                <a:spcPct val="0"/>
              </a:spcBef>
              <a:spcAft>
                <a:spcPct val="0"/>
              </a:spcAft>
              <a:tabLst>
                <a:tab pos="593725" algn="l"/>
              </a:tabLst>
              <a:defRPr>
                <a:solidFill>
                  <a:schemeClr val="tx1"/>
                </a:solidFill>
                <a:latin typeface="Arial" panose="020B0604020202020204" pitchFamily="34" charset="0"/>
              </a:defRPr>
            </a:lvl1pPr>
            <a:lvl2pPr eaLnBrk="0" fontAlgn="base" hangingPunct="0">
              <a:spcBef>
                <a:spcPct val="0"/>
              </a:spcBef>
              <a:spcAft>
                <a:spcPct val="0"/>
              </a:spcAft>
              <a:tabLst>
                <a:tab pos="593725" algn="l"/>
              </a:tabLst>
              <a:defRPr>
                <a:solidFill>
                  <a:schemeClr val="tx1"/>
                </a:solidFill>
                <a:latin typeface="Arial" panose="020B0604020202020204" pitchFamily="34" charset="0"/>
              </a:defRPr>
            </a:lvl2pPr>
            <a:lvl3pPr eaLnBrk="0" fontAlgn="base" hangingPunct="0">
              <a:spcBef>
                <a:spcPct val="0"/>
              </a:spcBef>
              <a:spcAft>
                <a:spcPct val="0"/>
              </a:spcAft>
              <a:tabLst>
                <a:tab pos="593725" algn="l"/>
              </a:tabLst>
              <a:defRPr>
                <a:solidFill>
                  <a:schemeClr val="tx1"/>
                </a:solidFill>
                <a:latin typeface="Arial" panose="020B0604020202020204" pitchFamily="34" charset="0"/>
              </a:defRPr>
            </a:lvl3pPr>
            <a:lvl4pPr eaLnBrk="0" fontAlgn="base" hangingPunct="0">
              <a:spcBef>
                <a:spcPct val="0"/>
              </a:spcBef>
              <a:spcAft>
                <a:spcPct val="0"/>
              </a:spcAft>
              <a:tabLst>
                <a:tab pos="593725" algn="l"/>
              </a:tabLst>
              <a:defRPr>
                <a:solidFill>
                  <a:schemeClr val="tx1"/>
                </a:solidFill>
                <a:latin typeface="Arial" panose="020B0604020202020204" pitchFamily="34" charset="0"/>
              </a:defRPr>
            </a:lvl4pPr>
            <a:lvl5pPr eaLnBrk="0" fontAlgn="base" hangingPunct="0">
              <a:spcBef>
                <a:spcPct val="0"/>
              </a:spcBef>
              <a:spcAft>
                <a:spcPct val="0"/>
              </a:spcAft>
              <a:tabLst>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593725" algn="l"/>
              </a:tabLst>
              <a:defRPr>
                <a:solidFill>
                  <a:schemeClr val="tx1"/>
                </a:solidFill>
                <a:latin typeface="Arial" panose="020B0604020202020204" pitchFamily="34" charset="0"/>
              </a:defRPr>
            </a:lvl9pPr>
          </a:lstStyle>
          <a:p>
            <a:pPr marL="0" lvl="1" defTabSz="914400"/>
            <a:r>
              <a:rPr lang="es-ES" altLang="es-CR" sz="1100" b="1" dirty="0">
                <a:solidFill>
                  <a:srgbClr val="4472C4"/>
                </a:solidFill>
                <a:latin typeface="Calibri Light" panose="020F0302020204030204" pitchFamily="34" charset="0"/>
                <a:cs typeface="Calibri Light" panose="020F0302020204030204" pitchFamily="34" charset="0"/>
              </a:rPr>
              <a:t>4.4 A</a:t>
            </a:r>
            <a:r>
              <a:rPr lang="es-ES" altLang="es-CR" sz="1100" b="1" dirty="0" bmk="">
                <a:solidFill>
                  <a:srgbClr val="4472C4"/>
                </a:solidFill>
                <a:latin typeface="Calibri Light" panose="020F0302020204030204" pitchFamily="34" charset="0"/>
                <a:cs typeface="Calibri Light" panose="020F0302020204030204" pitchFamily="34" charset="0"/>
              </a:rPr>
              <a:t>cciones para minimizar nuestro impacto (8 puntos)</a:t>
            </a:r>
            <a:endParaRPr lang="es-ES" altLang="es-CR" sz="1100" b="1" dirty="0">
              <a:solidFill>
                <a:srgbClr val="4472C4"/>
              </a:solidFill>
              <a:latin typeface="Calibri Light" panose="020F0302020204030204" pitchFamily="34" charset="0"/>
              <a:cs typeface="Calibri Light" panose="020F0302020204030204" pitchFamily="34" charset="0"/>
            </a:endParaRPr>
          </a:p>
          <a:p>
            <a:pPr defTabSz="914400"/>
            <a:endParaRPr lang="es-ES" altLang="es-CR" sz="1100" dirty="0">
              <a:latin typeface="Calibri Light" panose="020F0302020204030204" pitchFamily="34" charset="0"/>
              <a:ea typeface="Tahoma" panose="020B0604030504040204" pitchFamily="34" charset="0"/>
              <a:cs typeface="Calibri Light" panose="020F0302020204030204" pitchFamily="34" charset="0"/>
            </a:endParaRPr>
          </a:p>
          <a:p>
            <a:pPr defTabSz="914400"/>
            <a:r>
              <a:rPr lang="es-ES" altLang="es-CR" sz="1100" dirty="0">
                <a:latin typeface="Calibri Light" panose="020F0302020204030204" pitchFamily="34" charset="0"/>
                <a:ea typeface="Tahoma" panose="020B0604030504040204" pitchFamily="34" charset="0"/>
                <a:cs typeface="Calibri Light" panose="020F0302020204030204" pitchFamily="34" charset="0"/>
              </a:rPr>
              <a:t>El hogar debe llevar a cabo como mínimo 2 acciones para lograr reducir/mantener el consumo de energía eléctrica, además deben describirlas brevemente y presentar evidencias.</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defTabSz="914400"/>
            <a:endParaRPr lang="es-ES" altLang="es-CR" sz="1100" b="1" dirty="0">
              <a:latin typeface="Calibri Light" panose="020F0302020204030204" pitchFamily="34" charset="0"/>
              <a:ea typeface="Tahoma" panose="020B0604030504040204" pitchFamily="34" charset="0"/>
              <a:cs typeface="Calibri Light" panose="020F0302020204030204" pitchFamily="34" charset="0"/>
            </a:endParaRPr>
          </a:p>
          <a:p>
            <a:pPr defTabSz="914400"/>
            <a:r>
              <a:rPr lang="es-ES" altLang="es-CR" sz="1100" b="1" dirty="0">
                <a:latin typeface="Calibri Light" panose="020F0302020204030204" pitchFamily="34" charset="0"/>
                <a:ea typeface="Tahoma" panose="020B0604030504040204" pitchFamily="34" charset="0"/>
                <a:cs typeface="Calibri Light" panose="020F0302020204030204" pitchFamily="34" charset="0"/>
              </a:rPr>
              <a:t>Algunos ejemplos:</a:t>
            </a:r>
            <a:endParaRPr lang="es-CR" altLang="es-CR" sz="1100" b="1" dirty="0">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Consultar con su proveedor de servicio de energía los planes de ahorro de electricidad; por ejemplo: el manejo de la carga, evitar o reducir el uso de energía en horas pico, cuando el costo es más alto, entre otros.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Optar por iluminación de bajo consumo.</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Desconectar los dispositivos electrónicos cuando no se estén necesitando (computadoras, celulares, radios, cargadores, etc.), así como configurar el modo de ahorro de energía en los equipos.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Realizar adecuaciones para el aprovechamiento de la iluminación natural como es el caso de paredes de colores claros, tragaluces, láminas de zinc, etc.</a:t>
            </a:r>
            <a:endParaRPr kumimoji="0" lang="es-CR" altLang="es-CR" sz="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442339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EFA0AC64-C7E1-7352-BEF3-B6BA71CB5D1C}"/>
              </a:ext>
            </a:extLst>
          </p:cNvPr>
          <p:cNvGraphicFramePr>
            <a:graphicFrameLocks noGrp="1"/>
          </p:cNvGraphicFramePr>
          <p:nvPr>
            <p:extLst>
              <p:ext uri="{D42A27DB-BD31-4B8C-83A1-F6EECF244321}">
                <p14:modId xmlns:p14="http://schemas.microsoft.com/office/powerpoint/2010/main" val="2033311445"/>
              </p:ext>
            </p:extLst>
          </p:nvPr>
        </p:nvGraphicFramePr>
        <p:xfrm>
          <a:off x="2966251" y="5082925"/>
          <a:ext cx="2781438" cy="337376"/>
        </p:xfrm>
        <a:graphic>
          <a:graphicData uri="http://schemas.openxmlformats.org/drawingml/2006/table">
            <a:tbl>
              <a:tblPr firstRow="1" firstCol="1" bandRow="1"/>
              <a:tblGrid>
                <a:gridCol w="2781438">
                  <a:extLst>
                    <a:ext uri="{9D8B030D-6E8A-4147-A177-3AD203B41FA5}">
                      <a16:colId xmlns:a16="http://schemas.microsoft.com/office/drawing/2014/main" val="1382193854"/>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únicamente el Cuadro N°14.</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1547138811"/>
                  </a:ext>
                </a:extLst>
              </a:tr>
            </a:tbl>
          </a:graphicData>
        </a:graphic>
      </p:graphicFrame>
      <p:sp>
        <p:nvSpPr>
          <p:cNvPr id="5" name="Rectangle 1">
            <a:extLst>
              <a:ext uri="{FF2B5EF4-FFF2-40B4-BE49-F238E27FC236}">
                <a16:creationId xmlns:a16="http://schemas.microsoft.com/office/drawing/2014/main" id="{44C55BEC-9F11-3100-A932-E82BE359A5C1}"/>
              </a:ext>
            </a:extLst>
          </p:cNvPr>
          <p:cNvSpPr>
            <a:spLocks noChangeArrowheads="1"/>
          </p:cNvSpPr>
          <p:nvPr/>
        </p:nvSpPr>
        <p:spPr bwMode="auto">
          <a:xfrm>
            <a:off x="397632" y="848019"/>
            <a:ext cx="3764533" cy="3457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5. C</a:t>
            </a:r>
            <a:r>
              <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ombustibles fósiles (17 puntos)</a:t>
            </a:r>
            <a:endParaRPr kumimoji="0" lang="es-ES" altLang="es-CR" sz="1300" b="0" i="0" u="none" strike="noStrike" cap="none" normalizeH="0" baseline="0" dirty="0" bmk="">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s-ES" altLang="es-CR" sz="1100" b="0" i="0" u="none" strike="noStrike" cap="none" normalizeH="0" baseline="0" dirty="0" bmk="">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Para este parámetro se tienen dos opciones, según aplique para el hogar. Únicamente deben completar el Caso #1 o Caso #2, </a:t>
            </a:r>
            <a:r>
              <a:rPr kumimoji="0" lang="es-ES" altLang="es-CR" sz="1100" b="1" i="0" u="sng" strike="noStrike" cap="none" normalizeH="0" baseline="0" dirty="0" bmk="">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no los dos casos</a:t>
            </a:r>
            <a:r>
              <a:rPr kumimoji="0" lang="es-ES" altLang="es-CR" sz="1100" b="1" i="0" u="none" strike="noStrike" cap="none" normalizeH="0" baseline="0" dirty="0" bmk="">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t>
            </a:r>
            <a:r>
              <a:rPr kumimoji="0" lang="es-ES" altLang="es-CR" sz="1100" b="0" i="0" u="none" strike="noStrike" cap="none" normalizeH="0" baseline="0" dirty="0" bmk="">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endParaRPr kumimoji="0" lang="es-CR" altLang="es-CR" sz="600" b="0" i="0" u="none" strike="noStrike" cap="none" normalizeH="0" baseline="0" dirty="0" bmk="">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bmk="">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endParaRPr kumimoji="0" lang="es-ES" altLang="es-CR" sz="1300" b="0" i="0" u="none" strike="noStrike" cap="none" normalizeH="0" baseline="0" dirty="0" bmk="">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1"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Caso #1. Cuando la familia tiene vehículo propio</a:t>
            </a:r>
            <a:endParaRPr kumimoji="0" lang="es-ES" altLang="es-CR" sz="1300" b="0" i="0" u="none" strike="noStrike" cap="none" normalizeH="0" baseline="0" dirty="0" bmk="">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defTabSz="914400" eaLnBrk="0" fontAlgn="base" hangingPunct="0">
              <a:spcBef>
                <a:spcPct val="0"/>
              </a:spcBef>
              <a:spcAft>
                <a:spcPct val="0"/>
              </a:spcAft>
            </a:pPr>
            <a:endParaRPr lang="es-ES" altLang="es-CR" sz="1100" dirty="0" bmk="">
              <a:latin typeface="Calibri Light" panose="020F0302020204030204" pitchFamily="34" charset="0"/>
              <a:ea typeface="Tahoma" panose="020B0604030504040204" pitchFamily="34" charset="0"/>
              <a:cs typeface="Calibri Light" panose="020F0302020204030204" pitchFamily="34" charset="0"/>
            </a:endParaRPr>
          </a:p>
          <a:p>
            <a:pPr defTabSz="914400" eaLnBrk="0" fontAlgn="base" hangingPunct="0">
              <a:spcBef>
                <a:spcPct val="0"/>
              </a:spcBef>
              <a:spcAft>
                <a:spcPct val="0"/>
              </a:spcAft>
            </a:pPr>
            <a:r>
              <a:rPr lang="es-ES" altLang="es-CR" sz="1100" b="1" dirty="0" bmk="">
                <a:solidFill>
                  <a:srgbClr val="4472C4"/>
                </a:solidFill>
                <a:latin typeface="Calibri Light" panose="020F0302020204030204" pitchFamily="34" charset="0"/>
                <a:cs typeface="Calibri Light" panose="020F0302020204030204" pitchFamily="34" charset="0"/>
              </a:rPr>
              <a:t>5.1 Medir del consumo de combustible (5 puntos)</a:t>
            </a:r>
          </a:p>
          <a:p>
            <a:pPr defTabSz="914400" eaLnBrk="0" fontAlgn="base" hangingPunct="0">
              <a:spcBef>
                <a:spcPct val="0"/>
              </a:spcBef>
              <a:spcAft>
                <a:spcPct val="0"/>
              </a:spcAft>
            </a:pPr>
            <a:endParaRPr lang="es-ES" altLang="es-CR" sz="1100" dirty="0" bmk="">
              <a:latin typeface="Calibri Light" panose="020F0302020204030204" pitchFamily="34" charset="0"/>
              <a:ea typeface="Tahoma" panose="020B0604030504040204" pitchFamily="34" charset="0"/>
              <a:cs typeface="Calibri Light" panose="020F0302020204030204" pitchFamily="34" charset="0"/>
            </a:endParaRPr>
          </a:p>
          <a:p>
            <a:pPr algn="just" defTabSz="914400" eaLnBrk="0" fontAlgn="base" hangingPunct="0">
              <a:spcBef>
                <a:spcPct val="0"/>
              </a:spcBef>
              <a:spcAft>
                <a:spcPct val="0"/>
              </a:spcAft>
            </a:pPr>
            <a:r>
              <a:rPr lang="es-ES" altLang="es-CR" sz="1100" dirty="0" bmk="">
                <a:latin typeface="Calibri Light" panose="020F0302020204030204" pitchFamily="34" charset="0"/>
                <a:ea typeface="Tahoma" panose="020B0604030504040204" pitchFamily="34" charset="0"/>
                <a:cs typeface="Calibri Light" panose="020F0302020204030204" pitchFamily="34" charset="0"/>
              </a:rPr>
              <a:t>Debe registrar los datos de consumo mensual de combustible utilizado en el hogar ( vehículo o vehículos para el traslado, así como también de la cocina u otra herramienta que lo utilice). Este parámetro es medido en L (Litros). Esta información debe solicitarse en el lugar donde se obtiene el servicio, o llevar un control de este cuando se carga combustible.</a:t>
            </a:r>
            <a:endParaRPr lang="es-CR" altLang="es-CR" sz="1100" dirty="0" bmk="">
              <a:latin typeface="Calibri Light" panose="020F0302020204030204" pitchFamily="34" charset="0"/>
              <a:ea typeface="Tahoma" panose="020B0604030504040204" pitchFamily="34" charset="0"/>
              <a:cs typeface="Calibri Light" panose="020F0302020204030204" pitchFamily="34" charset="0"/>
            </a:endParaRPr>
          </a:p>
          <a:p>
            <a:pPr defTabSz="914400" eaLnBrk="0" fontAlgn="base" hangingPunct="0">
              <a:spcBef>
                <a:spcPct val="0"/>
              </a:spcBef>
              <a:spcAft>
                <a:spcPct val="0"/>
              </a:spcAft>
              <a:buFontTx/>
              <a:buNone/>
            </a:pPr>
            <a:endParaRPr lang="es-ES" altLang="es-CR" sz="1100" dirty="0" bmk="">
              <a:latin typeface="Calibri Light" panose="020F0302020204030204" pitchFamily="34" charset="0"/>
              <a:ea typeface="Tahoma" panose="020B0604030504040204" pitchFamily="34" charset="0"/>
              <a:cs typeface="Calibri Light" panose="020F0302020204030204" pitchFamily="34" charset="0"/>
            </a:endParaRPr>
          </a:p>
          <a:p>
            <a:pPr defTabSz="914400" eaLnBrk="0" fontAlgn="base" hangingPunct="0">
              <a:spcBef>
                <a:spcPct val="0"/>
              </a:spcBef>
              <a:spcAft>
                <a:spcPct val="0"/>
              </a:spcAft>
              <a:buFontTx/>
              <a:buNone/>
            </a:pPr>
            <a:r>
              <a:rPr lang="es-ES" altLang="es-CR" sz="1100" dirty="0" bmk="">
                <a:latin typeface="Calibri Light" panose="020F0302020204030204" pitchFamily="34" charset="0"/>
                <a:ea typeface="Tahoma" panose="020B0604030504040204" pitchFamily="34" charset="0"/>
                <a:cs typeface="Calibri Light" panose="020F0302020204030204" pitchFamily="34" charset="0"/>
              </a:rPr>
              <a:t>Los equipos que por lo general utilizan algún tipo de combustible fósil en el hogar son: vehículos (gasolina o diésel), moto guadañas (gasolina o diésel), cocinas y secadoras de gas (Gas LPG).</a:t>
            </a:r>
            <a:endParaRPr lang="es-CR" altLang="es-CR" sz="1100" dirty="0" bmk="">
              <a:latin typeface="Calibri Light" panose="020F0302020204030204" pitchFamily="34" charset="0"/>
              <a:ea typeface="Tahoma" panose="020B060403050404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id="{76B401E1-AF14-A59D-51E2-7BD809EFFB47}"/>
              </a:ext>
            </a:extLst>
          </p:cNvPr>
          <p:cNvSpPr txBox="1"/>
          <p:nvPr/>
        </p:nvSpPr>
        <p:spPr>
          <a:xfrm>
            <a:off x="4747945" y="848019"/>
            <a:ext cx="3510951"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N°14. </a:t>
            </a:r>
            <a:r>
              <a:rPr lang="es-ES" sz="1100" dirty="0">
                <a:effectLst/>
                <a:latin typeface="Calibri Light" panose="020F0302020204030204" pitchFamily="34" charset="0"/>
                <a:ea typeface="Tahoma" panose="020B0604030504040204" pitchFamily="34" charset="0"/>
              </a:rPr>
              <a:t>Medición del consumo combustibles fósiles</a:t>
            </a:r>
            <a:endParaRPr lang="es-CR" sz="1100" dirty="0">
              <a:effectLst/>
              <a:latin typeface="Tahoma" panose="020B0604030504040204" pitchFamily="34" charset="0"/>
              <a:ea typeface="Tahoma" panose="020B0604030504040204" pitchFamily="34" charset="0"/>
            </a:endParaRPr>
          </a:p>
        </p:txBody>
      </p:sp>
      <p:graphicFrame>
        <p:nvGraphicFramePr>
          <p:cNvPr id="8" name="Tabla 7">
            <a:extLst>
              <a:ext uri="{FF2B5EF4-FFF2-40B4-BE49-F238E27FC236}">
                <a16:creationId xmlns:a16="http://schemas.microsoft.com/office/drawing/2014/main" id="{7E968133-5B4B-8D79-9279-F58E05993D78}"/>
              </a:ext>
            </a:extLst>
          </p:cNvPr>
          <p:cNvGraphicFramePr>
            <a:graphicFrameLocks noGrp="1"/>
          </p:cNvGraphicFramePr>
          <p:nvPr>
            <p:extLst>
              <p:ext uri="{D42A27DB-BD31-4B8C-83A1-F6EECF244321}">
                <p14:modId xmlns:p14="http://schemas.microsoft.com/office/powerpoint/2010/main" val="2604405611"/>
              </p:ext>
            </p:extLst>
          </p:nvPr>
        </p:nvGraphicFramePr>
        <p:xfrm>
          <a:off x="4356970" y="1279284"/>
          <a:ext cx="4292900" cy="3185160"/>
        </p:xfrm>
        <a:graphic>
          <a:graphicData uri="http://schemas.openxmlformats.org/drawingml/2006/table">
            <a:tbl>
              <a:tblPr firstRow="1" firstCol="1" bandRow="1"/>
              <a:tblGrid>
                <a:gridCol w="934665">
                  <a:extLst>
                    <a:ext uri="{9D8B030D-6E8A-4147-A177-3AD203B41FA5}">
                      <a16:colId xmlns:a16="http://schemas.microsoft.com/office/drawing/2014/main" val="2680089252"/>
                    </a:ext>
                  </a:extLst>
                </a:gridCol>
                <a:gridCol w="1663298">
                  <a:extLst>
                    <a:ext uri="{9D8B030D-6E8A-4147-A177-3AD203B41FA5}">
                      <a16:colId xmlns:a16="http://schemas.microsoft.com/office/drawing/2014/main" val="2538437994"/>
                    </a:ext>
                  </a:extLst>
                </a:gridCol>
                <a:gridCol w="1694937">
                  <a:extLst>
                    <a:ext uri="{9D8B030D-6E8A-4147-A177-3AD203B41FA5}">
                      <a16:colId xmlns:a16="http://schemas.microsoft.com/office/drawing/2014/main" val="1755315866"/>
                    </a:ext>
                  </a:extLst>
                </a:gridCol>
              </a:tblGrid>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Año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anterior al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B</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4090201690"/>
                  </a:ext>
                </a:extLst>
              </a:tr>
              <a:tr h="0">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Mes</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solidFill>
                            <a:srgbClr val="000000"/>
                          </a:solidFill>
                          <a:effectLst/>
                          <a:latin typeface="Calibri Light" panose="020F0302020204030204" pitchFamily="34" charset="0"/>
                          <a:ea typeface="Tahoma" panose="020B0604030504040204" pitchFamily="34" charset="0"/>
                          <a:cs typeface="Times New Roman" panose="02020603050405020304" pitchFamily="18" charset="0"/>
                        </a:rPr>
                        <a:t> Consumo tipo de combustible (gasolina – diésel) (litros)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Consumo tipo de combustible (gasolina – diésel) (litros)</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943653145"/>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Enero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776275826"/>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Febrero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36691156"/>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Marzo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633219529"/>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Abril</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357353826"/>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Mayo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522363869"/>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Junio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430231386"/>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Julio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686573643"/>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Agosto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67531159"/>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Septiembre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277950694"/>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Octubre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606322102"/>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Noviembre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832905737"/>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Diciembre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Entrega de informe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531877073"/>
                  </a:ext>
                </a:extLst>
              </a:tr>
              <a:tr h="0">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Total</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697384447"/>
                  </a:ext>
                </a:extLst>
              </a:tr>
            </a:tbl>
          </a:graphicData>
        </a:graphic>
      </p:graphicFrame>
    </p:spTree>
    <p:extLst>
      <p:ext uri="{BB962C8B-B14F-4D97-AF65-F5344CB8AC3E}">
        <p14:creationId xmlns:p14="http://schemas.microsoft.com/office/powerpoint/2010/main" val="227641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07305-BA2F-3C15-921A-0504FBB2479E}"/>
            </a:ext>
          </a:extLst>
        </p:cNvPr>
        <p:cNvGrpSpPr/>
        <p:nvPr/>
      </p:nvGrpSpPr>
      <p:grpSpPr>
        <a:xfrm>
          <a:off x="0" y="0"/>
          <a:ext cx="0" cy="0"/>
          <a:chOff x="0" y="0"/>
          <a:chExt cx="0" cy="0"/>
        </a:xfrm>
      </p:grpSpPr>
      <p:sp>
        <p:nvSpPr>
          <p:cNvPr id="10" name="CuadroTexto 9">
            <a:extLst>
              <a:ext uri="{FF2B5EF4-FFF2-40B4-BE49-F238E27FC236}">
                <a16:creationId xmlns:a16="http://schemas.microsoft.com/office/drawing/2014/main" id="{72847EF8-ABCD-59D9-5AB9-BE01B8CCF2D0}"/>
              </a:ext>
            </a:extLst>
          </p:cNvPr>
          <p:cNvSpPr txBox="1"/>
          <p:nvPr/>
        </p:nvSpPr>
        <p:spPr>
          <a:xfrm>
            <a:off x="558039" y="1099041"/>
            <a:ext cx="3864634" cy="2780377"/>
          </a:xfrm>
          <a:prstGeom prst="rect">
            <a:avLst/>
          </a:prstGeom>
          <a:noFill/>
        </p:spPr>
        <p:txBody>
          <a:bodyPr wrap="square">
            <a:spAutoFit/>
          </a:bodyPr>
          <a:lstStyle/>
          <a:p>
            <a:pPr marL="0" lvl="1" defTabSz="914400" eaLnBrk="0" fontAlgn="base" hangingPunct="0">
              <a:spcBef>
                <a:spcPct val="0"/>
              </a:spcBef>
              <a:spcAft>
                <a:spcPct val="0"/>
              </a:spcAft>
              <a:tabLst>
                <a:tab pos="228600" algn="l"/>
              </a:tabLst>
            </a:pPr>
            <a:r>
              <a:rPr lang="es-ES" sz="1100" b="1" dirty="0" bmk="">
                <a:solidFill>
                  <a:srgbClr val="4472C4"/>
                </a:solidFill>
                <a:latin typeface="Calibri Light" panose="020F0302020204030204" pitchFamily="34" charset="0"/>
                <a:cs typeface="Calibri Light" panose="020F0302020204030204" pitchFamily="34" charset="0"/>
              </a:rPr>
              <a:t>5.2 Reducir el consumo de combustible (5 puntos)</a:t>
            </a:r>
            <a:endParaRPr lang="es-CR" sz="1100" b="1" dirty="0" bmk="">
              <a:solidFill>
                <a:srgbClr val="4472C4"/>
              </a:solidFill>
              <a:latin typeface="Calibri Light" panose="020F0302020204030204" pitchFamily="34" charset="0"/>
              <a:cs typeface="Calibri Light" panose="020F0302020204030204" pitchFamily="34" charset="0"/>
            </a:endParaRPr>
          </a:p>
          <a:p>
            <a:pPr algn="just"/>
            <a:r>
              <a:rPr lang="es-ES" sz="1100" dirty="0">
                <a:effectLst/>
                <a:latin typeface="Calibri Light" panose="020F0302020204030204" pitchFamily="34" charset="0"/>
                <a:ea typeface="Tahoma" panose="020B0604030504040204" pitchFamily="34" charset="0"/>
              </a:rPr>
              <a:t> </a:t>
            </a:r>
            <a:endParaRPr lang="es-CR" sz="1100" dirty="0">
              <a:effectLst/>
              <a:latin typeface="Tahoma" panose="020B0604030504040204" pitchFamily="34" charset="0"/>
              <a:ea typeface="Tahoma" panose="020B0604030504040204" pitchFamily="34" charset="0"/>
            </a:endParaRPr>
          </a:p>
          <a:p>
            <a:pPr algn="just"/>
            <a:r>
              <a:rPr lang="es-ES" sz="1100" dirty="0">
                <a:effectLst/>
                <a:latin typeface="Calibri Light" panose="020F0302020204030204" pitchFamily="34" charset="0"/>
                <a:ea typeface="Tahoma" panose="020B0604030504040204" pitchFamily="34" charset="0"/>
              </a:rPr>
              <a:t>Deben calcular la reducción en el consumo del combustible (CC) en el hogar, comparando el año base (A) con el año de participación (B), es decir, restar el total de A menos el total de B (CC=A-B). Si el resultado es negativo hubo un aumento en el consumo, si el resultado es positivo se generó una disminución.  </a:t>
            </a:r>
            <a:endParaRPr lang="es-CR" sz="1100" dirty="0">
              <a:effectLst/>
              <a:latin typeface="Tahoma" panose="020B0604030504040204" pitchFamily="34" charset="0"/>
              <a:ea typeface="Tahoma" panose="020B0604030504040204" pitchFamily="34" charset="0"/>
            </a:endParaRPr>
          </a:p>
          <a:p>
            <a:pPr algn="just"/>
            <a:r>
              <a:rPr lang="es-ES" sz="1100" dirty="0">
                <a:effectLst/>
                <a:latin typeface="Calibri Light" panose="020F0302020204030204" pitchFamily="34" charset="0"/>
                <a:ea typeface="Tahoma" panose="020B0604030504040204" pitchFamily="34" charset="0"/>
              </a:rPr>
              <a:t> </a:t>
            </a:r>
            <a:endParaRPr lang="es-CR" sz="1100" dirty="0">
              <a:effectLst/>
              <a:latin typeface="Tahoma" panose="020B0604030504040204" pitchFamily="34" charset="0"/>
              <a:ea typeface="Tahoma" panose="020B0604030504040204" pitchFamily="34" charset="0"/>
            </a:endParaRPr>
          </a:p>
          <a:p>
            <a:pPr algn="just"/>
            <a:r>
              <a:rPr lang="es-ES" sz="1100" dirty="0">
                <a:effectLst/>
                <a:latin typeface="Calibri Light" panose="020F0302020204030204" pitchFamily="34" charset="0"/>
                <a:ea typeface="Tahoma" panose="020B0604030504040204" pitchFamily="34" charset="0"/>
              </a:rPr>
              <a:t>Si el hogar no disminuyó el consumo de combustible a pesar de las acciones llevadas a cabo durante el año o tuvo un incremento, se </a:t>
            </a:r>
            <a:r>
              <a:rPr lang="es-ES" sz="1100" b="1" u="sng" dirty="0">
                <a:effectLst/>
                <a:latin typeface="Calibri Light" panose="020F0302020204030204" pitchFamily="34" charset="0"/>
                <a:ea typeface="Tahoma" panose="020B0604030504040204" pitchFamily="34" charset="0"/>
              </a:rPr>
              <a:t>debe justificar</a:t>
            </a:r>
            <a:r>
              <a:rPr lang="es-ES" sz="1100" dirty="0">
                <a:effectLst/>
                <a:latin typeface="Calibri Light" panose="020F0302020204030204" pitchFamily="34" charset="0"/>
                <a:ea typeface="Tahoma" panose="020B0604030504040204" pitchFamily="34" charset="0"/>
              </a:rPr>
              <a:t> en el reporte final las razones, para así no perder el puntaje de este subparámetro.</a:t>
            </a:r>
            <a:endParaRPr lang="es-CR" sz="1100" dirty="0">
              <a:effectLst/>
              <a:latin typeface="Tahoma" panose="020B0604030504040204" pitchFamily="34" charset="0"/>
              <a:ea typeface="Tahoma" panose="020B0604030504040204" pitchFamily="34" charset="0"/>
            </a:endParaRPr>
          </a:p>
          <a:p>
            <a:pPr algn="just"/>
            <a:r>
              <a:rPr lang="es-ES" sz="1100" dirty="0">
                <a:effectLst/>
                <a:latin typeface="Calibri Light" panose="020F0302020204030204" pitchFamily="34" charset="0"/>
                <a:ea typeface="Tahoma" panose="020B0604030504040204" pitchFamily="34" charset="0"/>
              </a:rPr>
              <a:t> </a:t>
            </a:r>
            <a:endParaRPr lang="es-CR" sz="1100" dirty="0">
              <a:effectLst/>
              <a:latin typeface="Tahoma" panose="020B0604030504040204" pitchFamily="34" charset="0"/>
              <a:ea typeface="Tahoma" panose="020B0604030504040204" pitchFamily="34" charset="0"/>
            </a:endParaRPr>
          </a:p>
          <a:p>
            <a:pPr algn="just">
              <a:lnSpc>
                <a:spcPct val="96000"/>
              </a:lnSpc>
              <a:spcBef>
                <a:spcPts val="30"/>
              </a:spcBef>
            </a:pPr>
            <a:r>
              <a:rPr lang="es-ES" sz="1100" dirty="0">
                <a:effectLst/>
                <a:latin typeface="Calibri Light" panose="020F0302020204030204" pitchFamily="34" charset="0"/>
                <a:ea typeface="Tahoma" panose="020B0604030504040204" pitchFamily="34" charset="0"/>
              </a:rPr>
              <a:t>Si no se cuenta con el dato total del año base, la evaluación se enfocará en el comportamiento del consumo durante el año de participación (mes a mes).</a:t>
            </a:r>
            <a:endParaRPr lang="es-CR" sz="1100" dirty="0">
              <a:effectLst/>
              <a:latin typeface="Tahoma" panose="020B0604030504040204" pitchFamily="34" charset="0"/>
              <a:ea typeface="Tahoma" panose="020B0604030504040204" pitchFamily="34" charset="0"/>
            </a:endParaRPr>
          </a:p>
        </p:txBody>
      </p:sp>
      <p:graphicFrame>
        <p:nvGraphicFramePr>
          <p:cNvPr id="11" name="Tabla 10">
            <a:extLst>
              <a:ext uri="{FF2B5EF4-FFF2-40B4-BE49-F238E27FC236}">
                <a16:creationId xmlns:a16="http://schemas.microsoft.com/office/drawing/2014/main" id="{AC83607B-E188-130B-AA65-69AED413A03E}"/>
              </a:ext>
            </a:extLst>
          </p:cNvPr>
          <p:cNvGraphicFramePr>
            <a:graphicFrameLocks noGrp="1"/>
          </p:cNvGraphicFramePr>
          <p:nvPr>
            <p:extLst>
              <p:ext uri="{D42A27DB-BD31-4B8C-83A1-F6EECF244321}">
                <p14:modId xmlns:p14="http://schemas.microsoft.com/office/powerpoint/2010/main" val="3355394378"/>
              </p:ext>
            </p:extLst>
          </p:nvPr>
        </p:nvGraphicFramePr>
        <p:xfrm>
          <a:off x="918204" y="4650107"/>
          <a:ext cx="3144304" cy="516763"/>
        </p:xfrm>
        <a:graphic>
          <a:graphicData uri="http://schemas.openxmlformats.org/drawingml/2006/table">
            <a:tbl>
              <a:tblPr firstRow="1" firstCol="1" bandRow="1"/>
              <a:tblGrid>
                <a:gridCol w="3144304">
                  <a:extLst>
                    <a:ext uri="{9D8B030D-6E8A-4147-A177-3AD203B41FA5}">
                      <a16:colId xmlns:a16="http://schemas.microsoft.com/office/drawing/2014/main" val="1149870855"/>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únicamente el Cuadro N°15. Si hay aumentos se debe justificar.</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406441128"/>
                  </a:ext>
                </a:extLst>
              </a:tr>
            </a:tbl>
          </a:graphicData>
        </a:graphic>
      </p:graphicFrame>
      <p:sp>
        <p:nvSpPr>
          <p:cNvPr id="13" name="CuadroTexto 12">
            <a:extLst>
              <a:ext uri="{FF2B5EF4-FFF2-40B4-BE49-F238E27FC236}">
                <a16:creationId xmlns:a16="http://schemas.microsoft.com/office/drawing/2014/main" id="{08BA73E0-D829-22A5-3C64-9E06AE851512}"/>
              </a:ext>
            </a:extLst>
          </p:cNvPr>
          <p:cNvSpPr txBox="1"/>
          <p:nvPr/>
        </p:nvSpPr>
        <p:spPr>
          <a:xfrm>
            <a:off x="5258125" y="1016857"/>
            <a:ext cx="2637238" cy="430887"/>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N°15. </a:t>
            </a:r>
            <a:r>
              <a:rPr lang="es-ES" sz="1100" dirty="0">
                <a:effectLst/>
                <a:latin typeface="Calibri Light" panose="020F0302020204030204" pitchFamily="34" charset="0"/>
                <a:ea typeface="Tahoma" panose="020B0604030504040204" pitchFamily="34" charset="0"/>
              </a:rPr>
              <a:t>Reducción / comparación del consumo de combustibles en el Hogar</a:t>
            </a:r>
            <a:endParaRPr lang="es-CR" sz="1100" dirty="0">
              <a:effectLst/>
              <a:latin typeface="Tahoma" panose="020B0604030504040204" pitchFamily="34" charset="0"/>
              <a:ea typeface="Tahoma" panose="020B0604030504040204" pitchFamily="34" charset="0"/>
            </a:endParaRPr>
          </a:p>
        </p:txBody>
      </p:sp>
      <p:graphicFrame>
        <p:nvGraphicFramePr>
          <p:cNvPr id="14" name="Tabla 13">
            <a:extLst>
              <a:ext uri="{FF2B5EF4-FFF2-40B4-BE49-F238E27FC236}">
                <a16:creationId xmlns:a16="http://schemas.microsoft.com/office/drawing/2014/main" id="{D44DD119-D190-9B62-8D50-C87C56F415B9}"/>
              </a:ext>
            </a:extLst>
          </p:cNvPr>
          <p:cNvGraphicFramePr>
            <a:graphicFrameLocks noGrp="1"/>
          </p:cNvGraphicFramePr>
          <p:nvPr>
            <p:extLst>
              <p:ext uri="{D42A27DB-BD31-4B8C-83A1-F6EECF244321}">
                <p14:modId xmlns:p14="http://schemas.microsoft.com/office/powerpoint/2010/main" val="166033198"/>
              </p:ext>
            </p:extLst>
          </p:nvPr>
        </p:nvGraphicFramePr>
        <p:xfrm>
          <a:off x="4828432" y="1759703"/>
          <a:ext cx="3757529" cy="1173480"/>
        </p:xfrm>
        <a:graphic>
          <a:graphicData uri="http://schemas.openxmlformats.org/drawingml/2006/table">
            <a:tbl>
              <a:tblPr firstRow="1" firstCol="1" bandRow="1"/>
              <a:tblGrid>
                <a:gridCol w="1175355">
                  <a:extLst>
                    <a:ext uri="{9D8B030D-6E8A-4147-A177-3AD203B41FA5}">
                      <a16:colId xmlns:a16="http://schemas.microsoft.com/office/drawing/2014/main" val="3908728838"/>
                    </a:ext>
                  </a:extLst>
                </a:gridCol>
                <a:gridCol w="861226">
                  <a:extLst>
                    <a:ext uri="{9D8B030D-6E8A-4147-A177-3AD203B41FA5}">
                      <a16:colId xmlns:a16="http://schemas.microsoft.com/office/drawing/2014/main" val="1188541374"/>
                    </a:ext>
                  </a:extLst>
                </a:gridCol>
                <a:gridCol w="860474">
                  <a:extLst>
                    <a:ext uri="{9D8B030D-6E8A-4147-A177-3AD203B41FA5}">
                      <a16:colId xmlns:a16="http://schemas.microsoft.com/office/drawing/2014/main" val="1165034341"/>
                    </a:ext>
                  </a:extLst>
                </a:gridCol>
                <a:gridCol w="860474">
                  <a:extLst>
                    <a:ext uri="{9D8B030D-6E8A-4147-A177-3AD203B41FA5}">
                      <a16:colId xmlns:a16="http://schemas.microsoft.com/office/drawing/2014/main" val="1864192569"/>
                    </a:ext>
                  </a:extLst>
                </a:gridCol>
              </a:tblGrid>
              <a:tr h="0">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Tipo de combustible fósil</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anterior al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B</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Reducción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A-B</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623969524"/>
                  </a:ext>
                </a:extLst>
              </a:tr>
              <a:tr h="0">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Consumo total de combustibles litros</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45502070"/>
                  </a:ext>
                </a:extLst>
              </a:tr>
            </a:tbl>
          </a:graphicData>
        </a:graphic>
      </p:graphicFrame>
      <p:sp>
        <p:nvSpPr>
          <p:cNvPr id="16" name="CuadroTexto 15">
            <a:extLst>
              <a:ext uri="{FF2B5EF4-FFF2-40B4-BE49-F238E27FC236}">
                <a16:creationId xmlns:a16="http://schemas.microsoft.com/office/drawing/2014/main" id="{18A1E9EE-37A6-A13E-F0CF-A92974D67F49}"/>
              </a:ext>
            </a:extLst>
          </p:cNvPr>
          <p:cNvSpPr txBox="1"/>
          <p:nvPr/>
        </p:nvSpPr>
        <p:spPr>
          <a:xfrm>
            <a:off x="5258125" y="3104812"/>
            <a:ext cx="2907102" cy="507831"/>
          </a:xfrm>
          <a:prstGeom prst="rect">
            <a:avLst/>
          </a:prstGeom>
          <a:noFill/>
        </p:spPr>
        <p:txBody>
          <a:bodyPr wrap="square">
            <a:spAutoFit/>
          </a:bodyPr>
          <a:lstStyle/>
          <a:p>
            <a:pPr algn="just"/>
            <a:r>
              <a:rPr lang="es-ES" sz="800" b="1" u="sng" dirty="0">
                <a:effectLst/>
                <a:latin typeface="Calibri Light" panose="020F0302020204030204" pitchFamily="34" charset="0"/>
                <a:ea typeface="Tahoma" panose="020B0604030504040204" pitchFamily="34" charset="0"/>
              </a:rPr>
              <a:t>Si es la primera vez que el hogar participa, se tiene la opción de no completar la información de la columna “Año anterior”, en caso de no tener registros anteriores.</a:t>
            </a:r>
            <a:r>
              <a:rPr lang="es-ES" sz="1100" dirty="0">
                <a:effectLst/>
                <a:latin typeface="Calibri Light" panose="020F0302020204030204" pitchFamily="34" charset="0"/>
                <a:ea typeface="Tahoma" panose="020B0604030504040204" pitchFamily="34" charset="0"/>
              </a:rPr>
              <a:t> </a:t>
            </a:r>
            <a:endParaRPr lang="es-CR" sz="1100" dirty="0">
              <a:effectLst/>
              <a:latin typeface="Tahoma" panose="020B0604030504040204" pitchFamily="34" charset="0"/>
              <a:ea typeface="Tahoma" panose="020B0604030504040204" pitchFamily="34" charset="0"/>
            </a:endParaRPr>
          </a:p>
        </p:txBody>
      </p:sp>
    </p:spTree>
    <p:extLst>
      <p:ext uri="{BB962C8B-B14F-4D97-AF65-F5344CB8AC3E}">
        <p14:creationId xmlns:p14="http://schemas.microsoft.com/office/powerpoint/2010/main" val="3399822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57D17810-CEB4-B534-459C-6F5C63643B36}"/>
              </a:ext>
            </a:extLst>
          </p:cNvPr>
          <p:cNvGraphicFramePr>
            <a:graphicFrameLocks noGrp="1"/>
          </p:cNvGraphicFramePr>
          <p:nvPr>
            <p:extLst>
              <p:ext uri="{D42A27DB-BD31-4B8C-83A1-F6EECF244321}">
                <p14:modId xmlns:p14="http://schemas.microsoft.com/office/powerpoint/2010/main" val="1457796076"/>
              </p:ext>
            </p:extLst>
          </p:nvPr>
        </p:nvGraphicFramePr>
        <p:xfrm>
          <a:off x="526212" y="211936"/>
          <a:ext cx="8272732" cy="2059529"/>
        </p:xfrm>
        <a:graphic>
          <a:graphicData uri="http://schemas.openxmlformats.org/drawingml/2006/table">
            <a:tbl>
              <a:tblPr firstRow="1" firstCol="1" bandRow="1">
                <a:tableStyleId>{BC89EF96-8CEA-46FF-86C4-4CE0E7609802}</a:tableStyleId>
              </a:tblPr>
              <a:tblGrid>
                <a:gridCol w="8272732">
                  <a:extLst>
                    <a:ext uri="{9D8B030D-6E8A-4147-A177-3AD203B41FA5}">
                      <a16:colId xmlns:a16="http://schemas.microsoft.com/office/drawing/2014/main" val="325113265"/>
                    </a:ext>
                  </a:extLst>
                </a:gridCol>
              </a:tblGrid>
              <a:tr h="2059529">
                <a:tc>
                  <a:txBody>
                    <a:bodyPr/>
                    <a:lstStyle/>
                    <a:p>
                      <a:pPr algn="just"/>
                      <a:r>
                        <a:rPr lang="es-MX" sz="110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s-C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es-MX" sz="1100"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Información importante: </a:t>
                      </a:r>
                      <a:endParaRPr lang="es-C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es-MX"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s-C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es-MX"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Para los Hogares “</a:t>
                      </a:r>
                      <a:r>
                        <a:rPr lang="es-MX" sz="1100"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independientes” (que no son apoyados por algún Comité Local de otra categoría del Programa Bandera Azul Ecológica</a:t>
                      </a:r>
                      <a:r>
                        <a:rPr lang="es-MX"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este informe final se debe enviar en formato PDF </a:t>
                      </a:r>
                      <a:r>
                        <a:rPr lang="es-E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 la siguiente dirección de correo electrónico, para que el Equipo Técnico de Hogares Sostenibles lo revise:</a:t>
                      </a:r>
                      <a:endParaRPr lang="es-C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ctr"/>
                      <a:r>
                        <a:rPr lang="es-ES" sz="1100" u="sng" dirty="0">
                          <a:solidFill>
                            <a:schemeClr val="accent1"/>
                          </a:solidFill>
                          <a:effectLst/>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hogaressosteniblesPBAE@gmail.com</a:t>
                      </a:r>
                      <a:endParaRPr lang="es-CR" sz="1100"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es-E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s-C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es-E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Para las familias que son </a:t>
                      </a:r>
                      <a:r>
                        <a:rPr lang="es-ES" sz="1100"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apoyados por algún Comité Local de otra categoría</a:t>
                      </a:r>
                      <a:r>
                        <a:rPr lang="es-E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de este programa, el informe final </a:t>
                      </a:r>
                      <a:r>
                        <a:rPr lang="es-ES" sz="1100"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se debe enviar a este comité para su revisión</a:t>
                      </a:r>
                      <a:r>
                        <a:rPr lang="es-E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de igual manera en formato PDF.</a:t>
                      </a:r>
                      <a:endParaRPr lang="es-C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es-E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s-C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es-E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Deben incluir en un único documento el informe, las evidencias y anexos.</a:t>
                      </a:r>
                      <a:endParaRPr lang="es-C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51435" marR="51435" marT="0" marB="0"/>
                </a:tc>
                <a:extLst>
                  <a:ext uri="{0D108BD9-81ED-4DB2-BD59-A6C34878D82A}">
                    <a16:rowId xmlns:a16="http://schemas.microsoft.com/office/drawing/2014/main" val="1527280211"/>
                  </a:ext>
                </a:extLst>
              </a:tr>
            </a:tbl>
          </a:graphicData>
        </a:graphic>
      </p:graphicFrame>
      <p:graphicFrame>
        <p:nvGraphicFramePr>
          <p:cNvPr id="5" name="Tabla 4">
            <a:extLst>
              <a:ext uri="{FF2B5EF4-FFF2-40B4-BE49-F238E27FC236}">
                <a16:creationId xmlns:a16="http://schemas.microsoft.com/office/drawing/2014/main" id="{E6015F37-D241-D37A-030B-16F88E2C2BA6}"/>
              </a:ext>
            </a:extLst>
          </p:cNvPr>
          <p:cNvGraphicFramePr>
            <a:graphicFrameLocks noGrp="1"/>
          </p:cNvGraphicFramePr>
          <p:nvPr>
            <p:extLst>
              <p:ext uri="{D42A27DB-BD31-4B8C-83A1-F6EECF244321}">
                <p14:modId xmlns:p14="http://schemas.microsoft.com/office/powerpoint/2010/main" val="2027196747"/>
              </p:ext>
            </p:extLst>
          </p:nvPr>
        </p:nvGraphicFramePr>
        <p:xfrm>
          <a:off x="1046132" y="4053794"/>
          <a:ext cx="7051736" cy="2651760"/>
        </p:xfrm>
        <a:graphic>
          <a:graphicData uri="http://schemas.openxmlformats.org/drawingml/2006/table">
            <a:tbl>
              <a:tblPr firstRow="1" firstCol="1" bandRow="1">
                <a:tableStyleId>{BC89EF96-8CEA-46FF-86C4-4CE0E7609802}</a:tableStyleId>
              </a:tblPr>
              <a:tblGrid>
                <a:gridCol w="4028536">
                  <a:extLst>
                    <a:ext uri="{9D8B030D-6E8A-4147-A177-3AD203B41FA5}">
                      <a16:colId xmlns:a16="http://schemas.microsoft.com/office/drawing/2014/main" val="589495510"/>
                    </a:ext>
                  </a:extLst>
                </a:gridCol>
                <a:gridCol w="3023200">
                  <a:extLst>
                    <a:ext uri="{9D8B030D-6E8A-4147-A177-3AD203B41FA5}">
                      <a16:colId xmlns:a16="http://schemas.microsoft.com/office/drawing/2014/main" val="3628661115"/>
                    </a:ext>
                  </a:extLst>
                </a:gridCol>
              </a:tblGrid>
              <a:tr h="0">
                <a:tc>
                  <a:txBody>
                    <a:bodyPr/>
                    <a:lstStyle/>
                    <a:p>
                      <a:pPr marL="228600" algn="ctr"/>
                      <a:r>
                        <a:rPr lang="es-ES" sz="1100" dirty="0">
                          <a:effectLst/>
                          <a:latin typeface="Calibri" panose="020F0502020204030204" pitchFamily="34" charset="0"/>
                          <a:ea typeface="Calibri" panose="020F0502020204030204" pitchFamily="34" charset="0"/>
                          <a:cs typeface="Calibri" panose="020F0502020204030204" pitchFamily="34" charset="0"/>
                        </a:rPr>
                        <a:t>Apellidos de la Familia</a:t>
                      </a:r>
                      <a:br>
                        <a:rPr lang="es-ES" sz="1100" dirty="0">
                          <a:effectLst/>
                          <a:latin typeface="Calibri" panose="020F0502020204030204" pitchFamily="34" charset="0"/>
                          <a:ea typeface="Calibri" panose="020F0502020204030204" pitchFamily="34" charset="0"/>
                          <a:cs typeface="Calibri" panose="020F0502020204030204" pitchFamily="34" charset="0"/>
                        </a:rPr>
                      </a:br>
                      <a:r>
                        <a:rPr lang="es-ES" sz="1000" dirty="0">
                          <a:effectLst/>
                          <a:latin typeface="Calibri" panose="020F0502020204030204" pitchFamily="34" charset="0"/>
                          <a:ea typeface="Calibri" panose="020F0502020204030204" pitchFamily="34" charset="0"/>
                          <a:cs typeface="Calibri" panose="020F0502020204030204" pitchFamily="34" charset="0"/>
                        </a:rPr>
                        <a:t>A como se inscribió, o bien a como deseas que aparezca en el certificado e informes</a:t>
                      </a:r>
                      <a:endParaRPr lang="es-CR" sz="10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1668705201"/>
                  </a:ext>
                </a:extLst>
              </a:tr>
              <a:tr h="0">
                <a:tc>
                  <a:txBody>
                    <a:bodyPr/>
                    <a:lstStyle/>
                    <a:p>
                      <a:pPr marL="228600"/>
                      <a:r>
                        <a:rPr lang="es-ES" sz="1100" dirty="0">
                          <a:effectLst/>
                          <a:latin typeface="Calibri" panose="020F0502020204030204" pitchFamily="34" charset="0"/>
                          <a:ea typeface="Calibri" panose="020F0502020204030204" pitchFamily="34" charset="0"/>
                          <a:cs typeface="Calibri" panose="020F0502020204030204" pitchFamily="34" charset="0"/>
                        </a:rPr>
                        <a:t>Responsable ante el programa:</a:t>
                      </a:r>
                      <a:endParaRPr lang="es-CR" sz="1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343103388"/>
                  </a:ext>
                </a:extLst>
              </a:tr>
              <a:tr h="0">
                <a:tc>
                  <a:txBody>
                    <a:bodyPr/>
                    <a:lstStyle/>
                    <a:p>
                      <a:pPr marL="228600"/>
                      <a:r>
                        <a:rPr lang="es-ES" sz="1100" dirty="0">
                          <a:effectLst/>
                          <a:latin typeface="Calibri" panose="020F0502020204030204" pitchFamily="34" charset="0"/>
                          <a:ea typeface="Calibri" panose="020F0502020204030204" pitchFamily="34" charset="0"/>
                          <a:cs typeface="Calibri" panose="020F0502020204030204" pitchFamily="34" charset="0"/>
                        </a:rPr>
                        <a:t>Teléfono (s):</a:t>
                      </a:r>
                      <a:endParaRPr lang="es-CR" sz="1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1927838661"/>
                  </a:ext>
                </a:extLst>
              </a:tr>
              <a:tr h="0">
                <a:tc>
                  <a:txBody>
                    <a:bodyPr/>
                    <a:lstStyle/>
                    <a:p>
                      <a:pPr marL="228600"/>
                      <a:r>
                        <a:rPr lang="es-ES" sz="1100">
                          <a:effectLst/>
                          <a:latin typeface="Calibri" panose="020F0502020204030204" pitchFamily="34" charset="0"/>
                          <a:ea typeface="Calibri" panose="020F0502020204030204" pitchFamily="34" charset="0"/>
                          <a:cs typeface="Calibri" panose="020F0502020204030204" pitchFamily="34" charset="0"/>
                        </a:rPr>
                        <a:t>Correo electrónico:</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3438639786"/>
                  </a:ext>
                </a:extLst>
              </a:tr>
              <a:tr h="0">
                <a:tc>
                  <a:txBody>
                    <a:bodyPr/>
                    <a:lstStyle/>
                    <a:p>
                      <a:pPr marL="228600"/>
                      <a:r>
                        <a:rPr lang="es-ES" sz="1100" dirty="0">
                          <a:effectLst/>
                          <a:latin typeface="Calibri" panose="020F0502020204030204" pitchFamily="34" charset="0"/>
                          <a:ea typeface="Calibri" panose="020F0502020204030204" pitchFamily="34" charset="0"/>
                          <a:cs typeface="Calibri" panose="020F0502020204030204" pitchFamily="34" charset="0"/>
                        </a:rPr>
                        <a:t>Dirección exacta del Hogar:</a:t>
                      </a:r>
                      <a:endParaRPr lang="es-CR" sz="1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3354859651"/>
                  </a:ext>
                </a:extLst>
              </a:tr>
              <a:tr h="0">
                <a:tc>
                  <a:txBody>
                    <a:bodyPr/>
                    <a:lstStyle/>
                    <a:p>
                      <a:pPr marL="228600"/>
                      <a:r>
                        <a:rPr lang="es-ES" sz="1100">
                          <a:effectLst/>
                          <a:latin typeface="Calibri" panose="020F0502020204030204" pitchFamily="34" charset="0"/>
                          <a:ea typeface="Calibri" panose="020F0502020204030204" pitchFamily="34" charset="0"/>
                          <a:cs typeface="Calibri" panose="020F0502020204030204" pitchFamily="34" charset="0"/>
                        </a:rPr>
                        <a:t>Provincia:</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1095342579"/>
                  </a:ext>
                </a:extLst>
              </a:tr>
              <a:tr h="129540">
                <a:tc>
                  <a:txBody>
                    <a:bodyPr/>
                    <a:lstStyle/>
                    <a:p>
                      <a:pPr marL="228600"/>
                      <a:r>
                        <a:rPr lang="es-ES" sz="1100">
                          <a:effectLst/>
                          <a:latin typeface="Calibri" panose="020F0502020204030204" pitchFamily="34" charset="0"/>
                          <a:ea typeface="Calibri" panose="020F0502020204030204" pitchFamily="34" charset="0"/>
                          <a:cs typeface="Calibri" panose="020F0502020204030204" pitchFamily="34" charset="0"/>
                        </a:rPr>
                        <a:t>Catón:</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232720886"/>
                  </a:ext>
                </a:extLst>
              </a:tr>
              <a:tr h="0">
                <a:tc>
                  <a:txBody>
                    <a:bodyPr/>
                    <a:lstStyle/>
                    <a:p>
                      <a:pPr marL="228600"/>
                      <a:r>
                        <a:rPr lang="es-ES" sz="1100">
                          <a:effectLst/>
                          <a:latin typeface="Calibri" panose="020F0502020204030204" pitchFamily="34" charset="0"/>
                          <a:ea typeface="Calibri" panose="020F0502020204030204" pitchFamily="34" charset="0"/>
                          <a:cs typeface="Calibri" panose="020F0502020204030204" pitchFamily="34" charset="0"/>
                        </a:rPr>
                        <a:t>Distrito:</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670023401"/>
                  </a:ext>
                </a:extLst>
              </a:tr>
              <a:tr h="0">
                <a:tc>
                  <a:txBody>
                    <a:bodyPr/>
                    <a:lstStyle/>
                    <a:p>
                      <a:pPr marL="228600"/>
                      <a:r>
                        <a:rPr lang="es-ES" sz="1100">
                          <a:effectLst/>
                          <a:latin typeface="Calibri" panose="020F0502020204030204" pitchFamily="34" charset="0"/>
                          <a:ea typeface="Calibri" panose="020F0502020204030204" pitchFamily="34" charset="0"/>
                          <a:cs typeface="Calibri" panose="020F0502020204030204" pitchFamily="34" charset="0"/>
                        </a:rPr>
                        <a:t>Años de participar en este programa:</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1508404395"/>
                  </a:ext>
                </a:extLst>
              </a:tr>
              <a:tr h="0">
                <a:tc rowSpan="5">
                  <a:txBody>
                    <a:bodyPr/>
                    <a:lstStyle/>
                    <a:p>
                      <a:pPr marL="228600"/>
                      <a:r>
                        <a:rPr lang="es-ES" sz="1100" dirty="0">
                          <a:effectLst/>
                          <a:latin typeface="Calibri" panose="020F0502020204030204" pitchFamily="34" charset="0"/>
                          <a:ea typeface="Calibri" panose="020F0502020204030204" pitchFamily="34" charset="0"/>
                          <a:cs typeface="Calibri" panose="020F0502020204030204" pitchFamily="34" charset="0"/>
                        </a:rPr>
                        <a:t>Integrantes de la Familia:</a:t>
                      </a:r>
                      <a:endParaRPr lang="es-CR" sz="1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1201882749"/>
                  </a:ext>
                </a:extLst>
              </a:tr>
              <a:tr h="0">
                <a:tc vMerge="1">
                  <a:txBody>
                    <a:bodyPr/>
                    <a:lstStyle/>
                    <a:p>
                      <a:endParaRPr lang="es-CR"/>
                    </a:p>
                  </a:txBody>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1490018309"/>
                  </a:ext>
                </a:extLst>
              </a:tr>
              <a:tr h="0">
                <a:tc vMerge="1">
                  <a:txBody>
                    <a:bodyPr/>
                    <a:lstStyle/>
                    <a:p>
                      <a:endParaRPr lang="es-CR"/>
                    </a:p>
                  </a:txBody>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1881627347"/>
                  </a:ext>
                </a:extLst>
              </a:tr>
              <a:tr h="0">
                <a:tc vMerge="1">
                  <a:txBody>
                    <a:bodyPr/>
                    <a:lstStyle/>
                    <a:p>
                      <a:endParaRPr lang="es-CR"/>
                    </a:p>
                  </a:txBody>
                  <a:tcPr/>
                </a:tc>
                <a:tc>
                  <a:txBody>
                    <a:bodyPr/>
                    <a:lstStyle/>
                    <a:p>
                      <a:pPr marL="228600" algn="ctr"/>
                      <a:r>
                        <a:rPr lang="es-ES" sz="1100">
                          <a:effectLst/>
                          <a:latin typeface="Calibri" panose="020F0502020204030204" pitchFamily="34" charset="0"/>
                          <a:ea typeface="Calibri" panose="020F0502020204030204" pitchFamily="34" charset="0"/>
                          <a:cs typeface="Calibri" panose="020F0502020204030204" pitchFamily="34" charset="0"/>
                        </a:rPr>
                        <a:t> </a:t>
                      </a:r>
                      <a:endParaRPr lang="es-CR"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282711846"/>
                  </a:ext>
                </a:extLst>
              </a:tr>
              <a:tr h="0">
                <a:tc vMerge="1">
                  <a:txBody>
                    <a:bodyPr/>
                    <a:lstStyle/>
                    <a:p>
                      <a:endParaRPr lang="es-CR"/>
                    </a:p>
                  </a:txBody>
                  <a:tcPr/>
                </a:tc>
                <a:tc>
                  <a:txBody>
                    <a:bodyPr/>
                    <a:lstStyle/>
                    <a:p>
                      <a:pPr marL="228600" algn="ctr"/>
                      <a:r>
                        <a:rPr lang="es-ES" sz="1100" dirty="0">
                          <a:effectLst/>
                          <a:latin typeface="Calibri" panose="020F0502020204030204" pitchFamily="34" charset="0"/>
                          <a:ea typeface="Calibri" panose="020F0502020204030204" pitchFamily="34" charset="0"/>
                          <a:cs typeface="Calibri" panose="020F0502020204030204" pitchFamily="34" charset="0"/>
                        </a:rPr>
                        <a:t> </a:t>
                      </a:r>
                      <a:endParaRPr lang="es-CR" sz="1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oFill/>
                  </a:tcPr>
                </a:tc>
                <a:extLst>
                  <a:ext uri="{0D108BD9-81ED-4DB2-BD59-A6C34878D82A}">
                    <a16:rowId xmlns:a16="http://schemas.microsoft.com/office/drawing/2014/main" val="3291815384"/>
                  </a:ext>
                </a:extLst>
              </a:tr>
            </a:tbl>
          </a:graphicData>
        </a:graphic>
      </p:graphicFrame>
      <p:sp>
        <p:nvSpPr>
          <p:cNvPr id="6" name="Rectangle 1">
            <a:extLst>
              <a:ext uri="{FF2B5EF4-FFF2-40B4-BE49-F238E27FC236}">
                <a16:creationId xmlns:a16="http://schemas.microsoft.com/office/drawing/2014/main" id="{AF9F11C1-EE28-D3E7-4358-2F40061E3A30}"/>
              </a:ext>
            </a:extLst>
          </p:cNvPr>
          <p:cNvSpPr>
            <a:spLocks noChangeArrowheads="1"/>
          </p:cNvSpPr>
          <p:nvPr/>
        </p:nvSpPr>
        <p:spPr bwMode="auto">
          <a:xfrm>
            <a:off x="425031" y="2449618"/>
            <a:ext cx="7565366" cy="14260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528" tIns="25392"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rgbClr val="2F5496"/>
                </a:solidFill>
                <a:effectLst/>
                <a:latin typeface="Calibri Light" panose="020F0302020204030204" pitchFamily="34" charset="0"/>
                <a:ea typeface="Calibri Light" panose="020F0302020204030204" pitchFamily="34" charset="0"/>
                <a:cs typeface="Calibri Light" panose="020F0302020204030204" pitchFamily="34" charset="0"/>
              </a:rPr>
              <a:t>Información General</a:t>
            </a:r>
            <a:endParaRPr kumimoji="0" lang="es-ES" altLang="es-CR" sz="1100" b="0" i="0" u="none" strike="noStrike" cap="none" normalizeH="0" baseline="0" dirty="0">
              <a:ln>
                <a:noFill/>
              </a:ln>
              <a:solidFill>
                <a:srgbClr val="2F5496"/>
              </a:solidFill>
              <a:effectLst/>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Breve descripción del hogar y sus integrantes.</a:t>
            </a:r>
            <a:endParaRPr kumimoji="0" lang="es-CR" altLang="es-CR" sz="1100" b="0" i="0" u="none" strike="noStrike" cap="none" normalizeH="0" baseline="0" dirty="0">
              <a:ln>
                <a:noFill/>
              </a:ln>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1" i="0" u="none" strike="noStrike" cap="none" normalizeH="0" baseline="0" dirty="0">
              <a:ln>
                <a:noFill/>
              </a:ln>
              <a:solidFill>
                <a:srgbClr val="2F5496"/>
              </a:solidFill>
              <a:effectLst/>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s-ES" altLang="es-CR" sz="1100" b="1" dirty="0">
              <a:solidFill>
                <a:srgbClr val="2F5496"/>
              </a:solidFill>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s-ES" altLang="es-CR" sz="1100" b="1" dirty="0">
              <a:solidFill>
                <a:srgbClr val="2F5496"/>
              </a:solidFill>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s-ES" altLang="es-CR" sz="1100" b="1" dirty="0">
              <a:solidFill>
                <a:srgbClr val="2F5496"/>
              </a:solidFill>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1" i="0" u="none" strike="noStrike" cap="none" normalizeH="0" baseline="0" dirty="0">
              <a:ln>
                <a:noFill/>
              </a:ln>
              <a:solidFill>
                <a:srgbClr val="2F5496"/>
              </a:solidFill>
              <a:effectLst/>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rgbClr val="2F5496"/>
                </a:solidFill>
                <a:effectLst/>
                <a:latin typeface="Calibri Light" panose="020F0302020204030204" pitchFamily="34" charset="0"/>
                <a:ea typeface="Calibri Light" panose="020F0302020204030204" pitchFamily="34" charset="0"/>
                <a:cs typeface="Calibri Light" panose="020F0302020204030204" pitchFamily="34" charset="0"/>
              </a:rPr>
              <a:t>Integrantes del comité local</a:t>
            </a:r>
            <a:endParaRPr kumimoji="0" lang="es-ES" altLang="es-CR" sz="1100" b="0" i="0" u="none" strike="noStrike" cap="none" normalizeH="0" baseline="0" dirty="0">
              <a:ln>
                <a:noFill/>
              </a:ln>
              <a:solidFill>
                <a:srgbClr val="2F5496"/>
              </a:solidFill>
              <a:effectLst/>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0" name="CuadroTexto 9">
            <a:extLst>
              <a:ext uri="{FF2B5EF4-FFF2-40B4-BE49-F238E27FC236}">
                <a16:creationId xmlns:a16="http://schemas.microsoft.com/office/drawing/2014/main" id="{D8893245-4C7E-3BA6-91BB-CC339D1BE3AE}"/>
              </a:ext>
            </a:extLst>
          </p:cNvPr>
          <p:cNvSpPr txBox="1"/>
          <p:nvPr/>
        </p:nvSpPr>
        <p:spPr>
          <a:xfrm>
            <a:off x="2286000" y="3766128"/>
            <a:ext cx="4572000" cy="26161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Cuadro N°1. </a:t>
            </a:r>
            <a:r>
              <a:rPr kumimoji="0" lang="es-ES" altLang="es-CR" sz="1100" b="0" i="0" u="none" strike="noStrike" cap="none" normalizeH="0" baseline="0" dirty="0">
                <a:ln>
                  <a:noFill/>
                </a:ln>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rPr>
              <a:t>Información general e integrantes del Hogar Sostenible</a:t>
            </a:r>
            <a:endParaRPr kumimoji="0" lang="es-CR" altLang="es-CR" sz="1100" b="0" i="0" u="none" strike="noStrike" cap="none" normalizeH="0" baseline="0" dirty="0">
              <a:ln>
                <a:noFill/>
              </a:ln>
              <a:solidFill>
                <a:schemeClr val="tx1"/>
              </a:solidFill>
              <a:effectLst/>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3695343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5C9D7E0B-12C9-B9E4-FA32-51731E710C1C}"/>
              </a:ext>
            </a:extLst>
          </p:cNvPr>
          <p:cNvGraphicFramePr>
            <a:graphicFrameLocks noGrp="1"/>
          </p:cNvGraphicFramePr>
          <p:nvPr>
            <p:extLst>
              <p:ext uri="{D42A27DB-BD31-4B8C-83A1-F6EECF244321}">
                <p14:modId xmlns:p14="http://schemas.microsoft.com/office/powerpoint/2010/main" val="4266219560"/>
              </p:ext>
            </p:extLst>
          </p:nvPr>
        </p:nvGraphicFramePr>
        <p:xfrm>
          <a:off x="5090279" y="3247889"/>
          <a:ext cx="3580259" cy="875538"/>
        </p:xfrm>
        <a:graphic>
          <a:graphicData uri="http://schemas.openxmlformats.org/drawingml/2006/table">
            <a:tbl>
              <a:tblPr firstRow="1" firstCol="1" bandRow="1"/>
              <a:tblGrid>
                <a:gridCol w="3580259">
                  <a:extLst>
                    <a:ext uri="{9D8B030D-6E8A-4147-A177-3AD203B41FA5}">
                      <a16:colId xmlns:a16="http://schemas.microsoft.com/office/drawing/2014/main" val="1079496466"/>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Presentar evidencias y breve descripción de las acciones realizadas a lo largo del periodo de evaluación como: fotografías, recibos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867249355"/>
                  </a:ext>
                </a:extLst>
              </a:tr>
            </a:tbl>
          </a:graphicData>
        </a:graphic>
      </p:graphicFrame>
      <p:sp>
        <p:nvSpPr>
          <p:cNvPr id="5" name="Rectangle 1">
            <a:extLst>
              <a:ext uri="{FF2B5EF4-FFF2-40B4-BE49-F238E27FC236}">
                <a16:creationId xmlns:a16="http://schemas.microsoft.com/office/drawing/2014/main" id="{8BEA8697-294E-38FD-F3FA-6B405604E3D6}"/>
              </a:ext>
            </a:extLst>
          </p:cNvPr>
          <p:cNvSpPr>
            <a:spLocks noChangeArrowheads="1"/>
          </p:cNvSpPr>
          <p:nvPr/>
        </p:nvSpPr>
        <p:spPr bwMode="auto">
          <a:xfrm>
            <a:off x="357996" y="135806"/>
            <a:ext cx="8428008" cy="4411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lvl1pPr eaLnBrk="0" fontAlgn="base" hangingPunct="0">
              <a:spcBef>
                <a:spcPct val="0"/>
              </a:spcBef>
              <a:spcAft>
                <a:spcPct val="0"/>
              </a:spcAft>
              <a:tabLst>
                <a:tab pos="593725" algn="l"/>
              </a:tabLst>
              <a:defRPr>
                <a:solidFill>
                  <a:schemeClr val="tx1"/>
                </a:solidFill>
                <a:latin typeface="Arial" panose="020B0604020202020204" pitchFamily="34" charset="0"/>
              </a:defRPr>
            </a:lvl1pPr>
            <a:lvl2pPr eaLnBrk="0" fontAlgn="base" hangingPunct="0">
              <a:spcBef>
                <a:spcPct val="0"/>
              </a:spcBef>
              <a:spcAft>
                <a:spcPct val="0"/>
              </a:spcAft>
              <a:tabLst>
                <a:tab pos="593725" algn="l"/>
              </a:tabLst>
              <a:defRPr>
                <a:solidFill>
                  <a:schemeClr val="tx1"/>
                </a:solidFill>
                <a:latin typeface="Arial" panose="020B0604020202020204" pitchFamily="34" charset="0"/>
              </a:defRPr>
            </a:lvl2pPr>
            <a:lvl3pPr eaLnBrk="0" fontAlgn="base" hangingPunct="0">
              <a:spcBef>
                <a:spcPct val="0"/>
              </a:spcBef>
              <a:spcAft>
                <a:spcPct val="0"/>
              </a:spcAft>
              <a:tabLst>
                <a:tab pos="593725" algn="l"/>
              </a:tabLst>
              <a:defRPr>
                <a:solidFill>
                  <a:schemeClr val="tx1"/>
                </a:solidFill>
                <a:latin typeface="Arial" panose="020B0604020202020204" pitchFamily="34" charset="0"/>
              </a:defRPr>
            </a:lvl3pPr>
            <a:lvl4pPr eaLnBrk="0" fontAlgn="base" hangingPunct="0">
              <a:spcBef>
                <a:spcPct val="0"/>
              </a:spcBef>
              <a:spcAft>
                <a:spcPct val="0"/>
              </a:spcAft>
              <a:tabLst>
                <a:tab pos="593725" algn="l"/>
              </a:tabLst>
              <a:defRPr>
                <a:solidFill>
                  <a:schemeClr val="tx1"/>
                </a:solidFill>
                <a:latin typeface="Arial" panose="020B0604020202020204" pitchFamily="34" charset="0"/>
              </a:defRPr>
            </a:lvl4pPr>
            <a:lvl5pPr eaLnBrk="0" fontAlgn="base" hangingPunct="0">
              <a:spcBef>
                <a:spcPct val="0"/>
              </a:spcBef>
              <a:spcAft>
                <a:spcPct val="0"/>
              </a:spcAft>
              <a:tabLst>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593725" algn="l"/>
              </a:tabLst>
              <a:defRPr>
                <a:solidFill>
                  <a:schemeClr val="tx1"/>
                </a:solidFill>
                <a:latin typeface="Arial" panose="020B0604020202020204" pitchFamily="34" charset="0"/>
              </a:defRPr>
            </a:lvl9pPr>
          </a:lstStyle>
          <a:p>
            <a:pPr marL="0" lvl="1" defTabSz="914400">
              <a:tabLst>
                <a:tab pos="228600" algn="l"/>
              </a:tabLst>
            </a:pPr>
            <a:r>
              <a:rPr lang="es-ES" altLang="es-CR" sz="1100" b="1" dirty="0" bmk="">
                <a:solidFill>
                  <a:srgbClr val="4472C4"/>
                </a:solidFill>
                <a:latin typeface="Calibri Light" panose="020F0302020204030204" pitchFamily="34" charset="0"/>
                <a:cs typeface="Calibri Light" panose="020F0302020204030204" pitchFamily="34" charset="0"/>
              </a:rPr>
              <a:t>5.3 Acciones para minimizar nuestro impacto (7 puntos)</a:t>
            </a:r>
          </a:p>
          <a:p>
            <a:pPr defTabSz="914400"/>
            <a:endParaRPr lang="es-ES" altLang="es-CR" sz="1100" dirty="0">
              <a:latin typeface="Calibri Light" panose="020F0302020204030204" pitchFamily="34" charset="0"/>
              <a:ea typeface="Tahoma" panose="020B0604030504040204" pitchFamily="34" charset="0"/>
              <a:cs typeface="Calibri Light" panose="020F0302020204030204" pitchFamily="34" charset="0"/>
            </a:endParaRPr>
          </a:p>
          <a:p>
            <a:pPr defTabSz="914400"/>
            <a:r>
              <a:rPr lang="es-ES" altLang="es-CR" sz="1100" dirty="0">
                <a:latin typeface="Calibri Light" panose="020F0302020204030204" pitchFamily="34" charset="0"/>
                <a:ea typeface="Tahoma" panose="020B0604030504040204" pitchFamily="34" charset="0"/>
                <a:cs typeface="Calibri Light" panose="020F0302020204030204" pitchFamily="34" charset="0"/>
              </a:rPr>
              <a:t>El hogar debe llevar a cabo como mínimo 2 acciones (mantenimiento vehículo o acciones de compensación que lleven a cabo) para lograr reducir/mantener el consumo de combustibles, además deben describirlas brevemente y presentar evidencias.</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Algunos ejemplos: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Procurar un mantenimiento preventivo de los vehículos (adecuada presión de las llantas, usar aceite de motor del grado recomendado, alineamiento de ruedas e inspección de los sistemas de emisiones de gases). </a:t>
            </a: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Evidencias pueden ser:</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fotografías de la revisión, recibo con el detalle de los ajustes que llevaron a cabo, otros.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Evitar frenazos y acelerones. </a:t>
            </a: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Descripción más que evidencias.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Moderar el uso del aire acondicionado en los vehículos. </a:t>
            </a: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Descripción más que evidencias.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Planificar rutas (utilizando alguna aplicación, como </a:t>
            </a:r>
            <a:r>
              <a:rPr kumimoji="0" lang="es-ES" altLang="es-CR" sz="1100" b="0" i="0" u="none" strike="noStrike" cap="none" normalizeH="0" baseline="0" dirty="0" err="1">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Waze</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o coordinando entre los miembros de la familia). </a:t>
            </a: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Evidencias pueden ser:</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pantallazo de las rutas planificadas (aplicaciones) o imagen del control que lleven (digital o físico).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Promover el transporte compartido (</a:t>
            </a:r>
            <a:r>
              <a:rPr kumimoji="0" lang="es-ES" altLang="es-CR" sz="1100" b="0" i="0" u="none" strike="noStrike" cap="none" normalizeH="0" baseline="0" dirty="0" err="1">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carpooling</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Evidencias pueden ser:</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fotografías, nota con el nombre y ruta de los usuarios, otros.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Utilizar medios de transporte alternativos al uso del vehículo particular (bicicleta, caminar o transporte público). </a:t>
            </a: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Evidencias pueden ser: fotografías.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Revisar que el vehículo no tenga fugas de gas. </a:t>
            </a: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Evidencias pueden ser: recibos con los ajustes realizados, fotografías en el momento de la revisión, otro.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Actividades de compensación y/o educación ambiental como, por ejemplo:</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Participar – organizar o colaborar en campañas de:</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Reforestación o siembra de árboles.</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Limpieza de ríos, playas u otros espacios comunes.</a:t>
            </a:r>
            <a:endParaRPr kumimoji="0" lang="es-CR" altLang="es-CR" sz="6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Reciclaje.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Realizar o colaborar con alguna actividad de Educación Ambiental.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CR" altLang="es-C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616042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2276A545-CF81-D69F-2913-A2E577D5302D}"/>
              </a:ext>
            </a:extLst>
          </p:cNvPr>
          <p:cNvSpPr>
            <a:spLocks noChangeArrowheads="1"/>
          </p:cNvSpPr>
          <p:nvPr/>
        </p:nvSpPr>
        <p:spPr bwMode="auto">
          <a:xfrm>
            <a:off x="-34506" y="3281070"/>
            <a:ext cx="9023230" cy="22108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584" tIns="25392" rIns="91440" bIns="45720" numCol="1" anchor="ctr" anchorCtr="0" compatLnSpc="1">
            <a:prstTxWarp prst="textNoShape">
              <a:avLst/>
            </a:prstTxWarp>
            <a:spAutoFit/>
          </a:bodyPr>
          <a:lstStyle>
            <a:lvl1pPr eaLnBrk="0" fontAlgn="base" hangingPunct="0">
              <a:spcBef>
                <a:spcPct val="0"/>
              </a:spcBef>
              <a:spcAft>
                <a:spcPct val="0"/>
              </a:spcAft>
              <a:tabLst>
                <a:tab pos="593725" algn="l"/>
              </a:tabLst>
              <a:defRPr>
                <a:solidFill>
                  <a:schemeClr val="tx1"/>
                </a:solidFill>
                <a:latin typeface="Arial" panose="020B0604020202020204" pitchFamily="34" charset="0"/>
              </a:defRPr>
            </a:lvl1pPr>
            <a:lvl2pPr eaLnBrk="0" fontAlgn="base" hangingPunct="0">
              <a:spcBef>
                <a:spcPct val="0"/>
              </a:spcBef>
              <a:spcAft>
                <a:spcPct val="0"/>
              </a:spcAft>
              <a:tabLst>
                <a:tab pos="593725" algn="l"/>
              </a:tabLst>
              <a:defRPr>
                <a:solidFill>
                  <a:schemeClr val="tx1"/>
                </a:solidFill>
                <a:latin typeface="Arial" panose="020B0604020202020204" pitchFamily="34" charset="0"/>
              </a:defRPr>
            </a:lvl2pPr>
            <a:lvl3pPr eaLnBrk="0" fontAlgn="base" hangingPunct="0">
              <a:spcBef>
                <a:spcPct val="0"/>
              </a:spcBef>
              <a:spcAft>
                <a:spcPct val="0"/>
              </a:spcAft>
              <a:tabLst>
                <a:tab pos="593725" algn="l"/>
              </a:tabLst>
              <a:defRPr>
                <a:solidFill>
                  <a:schemeClr val="tx1"/>
                </a:solidFill>
                <a:latin typeface="Arial" panose="020B0604020202020204" pitchFamily="34" charset="0"/>
              </a:defRPr>
            </a:lvl3pPr>
            <a:lvl4pPr eaLnBrk="0" fontAlgn="base" hangingPunct="0">
              <a:spcBef>
                <a:spcPct val="0"/>
              </a:spcBef>
              <a:spcAft>
                <a:spcPct val="0"/>
              </a:spcAft>
              <a:tabLst>
                <a:tab pos="593725" algn="l"/>
              </a:tabLst>
              <a:defRPr>
                <a:solidFill>
                  <a:schemeClr val="tx1"/>
                </a:solidFill>
                <a:latin typeface="Arial" panose="020B0604020202020204" pitchFamily="34" charset="0"/>
              </a:defRPr>
            </a:lvl4pPr>
            <a:lvl5pPr eaLnBrk="0" fontAlgn="base" hangingPunct="0">
              <a:spcBef>
                <a:spcPct val="0"/>
              </a:spcBef>
              <a:spcAft>
                <a:spcPct val="0"/>
              </a:spcAft>
              <a:tabLst>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593725" algn="l"/>
              </a:tabLst>
              <a:defRPr>
                <a:solidFill>
                  <a:schemeClr val="tx1"/>
                </a:solidFill>
                <a:latin typeface="Arial" panose="020B0604020202020204" pitchFamily="34" charset="0"/>
              </a:defRPr>
            </a:lvl9pPr>
          </a:lstStyle>
          <a:p>
            <a:pPr defTabSz="914400"/>
            <a:r>
              <a:rPr lang="es-ES" altLang="es-CR" sz="1100" b="1" dirty="0" bmk="_Toc150328341">
                <a:solidFill>
                  <a:srgbClr val="4472C4"/>
                </a:solidFill>
                <a:latin typeface="Calibri Light" panose="020F0302020204030204" pitchFamily="34" charset="0"/>
                <a:cs typeface="Calibri Light" panose="020F0302020204030204" pitchFamily="34" charset="0"/>
              </a:rPr>
              <a:t>5.2 Acciones por el Ambiente (12 puntos)</a:t>
            </a:r>
            <a:endParaRPr lang="es-ES" altLang="es-CR" sz="1100" b="1" dirty="0" bmk="">
              <a:solidFill>
                <a:srgbClr val="4472C4"/>
              </a:solidFill>
              <a:latin typeface="Calibri Light" panose="020F0302020204030204" pitchFamily="34" charset="0"/>
              <a:cs typeface="Calibri Light" panose="020F0302020204030204" pitchFamily="34" charset="0"/>
            </a:endParaRPr>
          </a:p>
          <a:p>
            <a:pPr defTabSz="914400"/>
            <a:endParaRPr lang="es-ES" altLang="es-CR" sz="1100" b="1" dirty="0" bmk="">
              <a:solidFill>
                <a:srgbClr val="4472C4"/>
              </a:solidFill>
              <a:latin typeface="Calibri Light" panose="020F0302020204030204" pitchFamily="34" charset="0"/>
              <a:cs typeface="Calibri Light" panose="020F0302020204030204" pitchFamily="34" charset="0"/>
            </a:endParaRPr>
          </a:p>
          <a:p>
            <a:pPr defTabSz="914400"/>
            <a:r>
              <a:rPr lang="es-ES" altLang="es-CR" sz="1100" dirty="0" bmk="">
                <a:latin typeface="Calibri Light" panose="020F0302020204030204" pitchFamily="34" charset="0"/>
                <a:cs typeface="Calibri Light" panose="020F0302020204030204" pitchFamily="34" charset="0"/>
              </a:rPr>
              <a:t>El hogar debe llevar a cabo como mínimo 1 acción por el ambiente, además deben describirla brevemente y presentar evidencias. Puede ser que los miembros de la familia se organicen o bien que apoyen iniciativas de alguna entidad, organización o comité local.</a:t>
            </a:r>
            <a:endParaRPr lang="es-CR" altLang="es-CR" sz="1100" dirty="0" bmk="">
              <a:latin typeface="Calibri Light" panose="020F030202020403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Algunos ejemplos: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Participar – organizar o colaborar en campañas de:</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Reforestación o siembra de árboles.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Limpieza de ríos, playas u otros espacios comunes.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Reciclaje.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Realizar o colaborar con alguna actividad de Educación Ambiental.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CR" altLang="es-CR" sz="1800" b="0" i="0" u="none" strike="noStrike" cap="none" normalizeH="0" baseline="0" dirty="0">
              <a:ln>
                <a:noFill/>
              </a:ln>
              <a:solidFill>
                <a:schemeClr val="tx1"/>
              </a:solidFill>
              <a:effectLst/>
              <a:latin typeface="Arial" panose="020B0604020202020204" pitchFamily="34" charset="0"/>
            </a:endParaRPr>
          </a:p>
        </p:txBody>
      </p:sp>
      <p:graphicFrame>
        <p:nvGraphicFramePr>
          <p:cNvPr id="4" name="Tabla 3">
            <a:extLst>
              <a:ext uri="{FF2B5EF4-FFF2-40B4-BE49-F238E27FC236}">
                <a16:creationId xmlns:a16="http://schemas.microsoft.com/office/drawing/2014/main" id="{B418E2EB-51C9-2427-5D81-BF10ABE57EF7}"/>
              </a:ext>
            </a:extLst>
          </p:cNvPr>
          <p:cNvGraphicFramePr>
            <a:graphicFrameLocks noGrp="1"/>
          </p:cNvGraphicFramePr>
          <p:nvPr>
            <p:extLst>
              <p:ext uri="{D42A27DB-BD31-4B8C-83A1-F6EECF244321}">
                <p14:modId xmlns:p14="http://schemas.microsoft.com/office/powerpoint/2010/main" val="3126590310"/>
              </p:ext>
            </p:extLst>
          </p:nvPr>
        </p:nvGraphicFramePr>
        <p:xfrm>
          <a:off x="1674219" y="1366076"/>
          <a:ext cx="5605780" cy="516763"/>
        </p:xfrm>
        <a:graphic>
          <a:graphicData uri="http://schemas.openxmlformats.org/drawingml/2006/table">
            <a:tbl>
              <a:tblPr firstRow="1" firstCol="1" bandRow="1"/>
              <a:tblGrid>
                <a:gridCol w="5605780">
                  <a:extLst>
                    <a:ext uri="{9D8B030D-6E8A-4147-A177-3AD203B41FA5}">
                      <a16:colId xmlns:a16="http://schemas.microsoft.com/office/drawing/2014/main" val="2866598046"/>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Deben presentar evidencias y describir brevemente: fotografías cuando vamos en el transporte, recibos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1264325894"/>
                  </a:ext>
                </a:extLst>
              </a:tr>
            </a:tbl>
          </a:graphicData>
        </a:graphic>
      </p:graphicFrame>
      <p:graphicFrame>
        <p:nvGraphicFramePr>
          <p:cNvPr id="5" name="Tabla 4">
            <a:extLst>
              <a:ext uri="{FF2B5EF4-FFF2-40B4-BE49-F238E27FC236}">
                <a16:creationId xmlns:a16="http://schemas.microsoft.com/office/drawing/2014/main" id="{4DE8526E-82D6-2A67-1E2B-9A9525DCB42D}"/>
              </a:ext>
            </a:extLst>
          </p:cNvPr>
          <p:cNvGraphicFramePr>
            <a:graphicFrameLocks noGrp="1"/>
          </p:cNvGraphicFramePr>
          <p:nvPr>
            <p:extLst>
              <p:ext uri="{D42A27DB-BD31-4B8C-83A1-F6EECF244321}">
                <p14:modId xmlns:p14="http://schemas.microsoft.com/office/powerpoint/2010/main" val="387192033"/>
              </p:ext>
            </p:extLst>
          </p:nvPr>
        </p:nvGraphicFramePr>
        <p:xfrm>
          <a:off x="5202423" y="4234617"/>
          <a:ext cx="3340583" cy="696151"/>
        </p:xfrm>
        <a:graphic>
          <a:graphicData uri="http://schemas.openxmlformats.org/drawingml/2006/table">
            <a:tbl>
              <a:tblPr firstRow="1" firstCol="1" bandRow="1"/>
              <a:tblGrid>
                <a:gridCol w="3340583">
                  <a:extLst>
                    <a:ext uri="{9D8B030D-6E8A-4147-A177-3AD203B41FA5}">
                      <a16:colId xmlns:a16="http://schemas.microsoft.com/office/drawing/2014/main" val="3955798055"/>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Deben presentar evidencias y describir brevemente: fotografías, certificados de participación, listas de asistencia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715010940"/>
                  </a:ext>
                </a:extLst>
              </a:tr>
            </a:tbl>
          </a:graphicData>
        </a:graphic>
      </p:graphicFrame>
      <p:sp>
        <p:nvSpPr>
          <p:cNvPr id="6" name="Rectangle 1">
            <a:extLst>
              <a:ext uri="{FF2B5EF4-FFF2-40B4-BE49-F238E27FC236}">
                <a16:creationId xmlns:a16="http://schemas.microsoft.com/office/drawing/2014/main" id="{D0F52AA2-0633-1EC8-0F69-B3CFD881792C}"/>
              </a:ext>
            </a:extLst>
          </p:cNvPr>
          <p:cNvSpPr>
            <a:spLocks noChangeArrowheads="1"/>
          </p:cNvSpPr>
          <p:nvPr/>
        </p:nvSpPr>
        <p:spPr bwMode="auto">
          <a:xfrm>
            <a:off x="-138022" y="166389"/>
            <a:ext cx="9118120" cy="11028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584" tIns="25392" rIns="91440" bIns="45720" numCol="1" anchor="ctr" anchorCtr="0" compatLnSpc="1">
            <a:prstTxWarp prst="textNoShape">
              <a:avLst/>
            </a:prstTxWarp>
            <a:spAutoFit/>
          </a:bodyPr>
          <a:lstStyle>
            <a:lvl1pPr eaLnBrk="0" fontAlgn="base" hangingPunct="0">
              <a:spcBef>
                <a:spcPct val="0"/>
              </a:spcBef>
              <a:spcAft>
                <a:spcPct val="0"/>
              </a:spcAft>
              <a:tabLst>
                <a:tab pos="593725" algn="l"/>
              </a:tabLst>
              <a:defRPr>
                <a:solidFill>
                  <a:schemeClr val="tx1"/>
                </a:solidFill>
                <a:latin typeface="Arial" panose="020B0604020202020204" pitchFamily="34" charset="0"/>
              </a:defRPr>
            </a:lvl1pPr>
            <a:lvl2pPr eaLnBrk="0" fontAlgn="base" hangingPunct="0">
              <a:spcBef>
                <a:spcPct val="0"/>
              </a:spcBef>
              <a:spcAft>
                <a:spcPct val="0"/>
              </a:spcAft>
              <a:tabLst>
                <a:tab pos="593725" algn="l"/>
              </a:tabLst>
              <a:defRPr>
                <a:solidFill>
                  <a:schemeClr val="tx1"/>
                </a:solidFill>
                <a:latin typeface="Arial" panose="020B0604020202020204" pitchFamily="34" charset="0"/>
              </a:defRPr>
            </a:lvl2pPr>
            <a:lvl3pPr eaLnBrk="0" fontAlgn="base" hangingPunct="0">
              <a:spcBef>
                <a:spcPct val="0"/>
              </a:spcBef>
              <a:spcAft>
                <a:spcPct val="0"/>
              </a:spcAft>
              <a:tabLst>
                <a:tab pos="593725" algn="l"/>
              </a:tabLst>
              <a:defRPr>
                <a:solidFill>
                  <a:schemeClr val="tx1"/>
                </a:solidFill>
                <a:latin typeface="Arial" panose="020B0604020202020204" pitchFamily="34" charset="0"/>
              </a:defRPr>
            </a:lvl3pPr>
            <a:lvl4pPr eaLnBrk="0" fontAlgn="base" hangingPunct="0">
              <a:spcBef>
                <a:spcPct val="0"/>
              </a:spcBef>
              <a:spcAft>
                <a:spcPct val="0"/>
              </a:spcAft>
              <a:tabLst>
                <a:tab pos="593725" algn="l"/>
              </a:tabLst>
              <a:defRPr>
                <a:solidFill>
                  <a:schemeClr val="tx1"/>
                </a:solidFill>
                <a:latin typeface="Arial" panose="020B0604020202020204" pitchFamily="34" charset="0"/>
              </a:defRPr>
            </a:lvl4pPr>
            <a:lvl5pPr eaLnBrk="0" fontAlgn="base" hangingPunct="0">
              <a:spcBef>
                <a:spcPct val="0"/>
              </a:spcBef>
              <a:spcAft>
                <a:spcPct val="0"/>
              </a:spcAft>
              <a:tabLst>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1" i="1"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C</a:t>
            </a:r>
            <a:r>
              <a:rPr kumimoji="0" lang="es-ES" altLang="es-CR" sz="1100" b="1" i="1"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aso #2. Cuando la familia no tiene vehículo propio</a:t>
            </a:r>
            <a:endParaRPr lang="es-ES" altLang="es-CR" sz="1300" dirty="0" bmk="">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5.1 Describir el medio de traslado (5 puntos)</a:t>
            </a:r>
            <a:endParaRPr lang="es-ES" altLang="es-CR" sz="1200" dirty="0" bmk="">
              <a:solidFill>
                <a:srgbClr val="1F3763"/>
              </a:solidFill>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endParaRPr kumimoji="0" lang="es-ES" altLang="es-CR" sz="1200" b="0" i="0" u="none" strike="noStrike" cap="none" normalizeH="0" baseline="0" dirty="0" bmk="">
              <a:ln>
                <a:noFill/>
              </a:ln>
              <a:solidFill>
                <a:srgbClr val="1F3763"/>
              </a:solidFill>
              <a:effectLst/>
              <a:latin typeface="Calibri Light" panose="020F0302020204030204" pitchFamily="34" charset="0"/>
              <a:ea typeface="Tahoma" panose="020B060403050404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937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En caso de que la familia no cuente con vehículo en el hogar, deben colocar la forma de movilizarse a otros sitios (trabajo, escuela, recreación, compras, otros), además deben describirlas brevemente y presentar evidencias.</a:t>
            </a:r>
            <a:endParaRPr kumimoji="0" lang="es-CR" altLang="es-CR" sz="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42215027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E999A753-AE95-C540-524B-31D1BE115D3B}"/>
              </a:ext>
            </a:extLst>
          </p:cNvPr>
          <p:cNvSpPr>
            <a:spLocks noChangeArrowheads="1"/>
          </p:cNvSpPr>
          <p:nvPr/>
        </p:nvSpPr>
        <p:spPr bwMode="auto">
          <a:xfrm>
            <a:off x="155335" y="390429"/>
            <a:ext cx="8591849" cy="6273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7056" tIns="25392" rIns="91440" bIns="45720" numCol="1" anchor="ctr" anchorCtr="0" compatLnSpc="1">
            <a:prstTxWarp prst="textNoShape">
              <a:avLst/>
            </a:prstTxWarp>
            <a:spAutoFit/>
          </a:bodyPr>
          <a:lstStyle>
            <a:lvl1pPr eaLnBrk="0" fontAlgn="base" hangingPunct="0">
              <a:spcBef>
                <a:spcPct val="0"/>
              </a:spcBef>
              <a:spcAft>
                <a:spcPct val="0"/>
              </a:spcAft>
              <a:tabLst>
                <a:tab pos="517525" algn="l"/>
              </a:tabLst>
              <a:defRPr>
                <a:solidFill>
                  <a:schemeClr val="tx1"/>
                </a:solidFill>
                <a:latin typeface="Arial" panose="020B0604020202020204" pitchFamily="34" charset="0"/>
              </a:defRPr>
            </a:lvl1pPr>
            <a:lvl2pPr eaLnBrk="0" fontAlgn="base" hangingPunct="0">
              <a:spcBef>
                <a:spcPct val="0"/>
              </a:spcBef>
              <a:spcAft>
                <a:spcPct val="0"/>
              </a:spcAft>
              <a:tabLst>
                <a:tab pos="517525" algn="l"/>
              </a:tabLst>
              <a:defRPr>
                <a:solidFill>
                  <a:schemeClr val="tx1"/>
                </a:solidFill>
                <a:latin typeface="Arial" panose="020B0604020202020204" pitchFamily="34" charset="0"/>
              </a:defRPr>
            </a:lvl2pPr>
            <a:lvl3pPr eaLnBrk="0" fontAlgn="base" hangingPunct="0">
              <a:spcBef>
                <a:spcPct val="0"/>
              </a:spcBef>
              <a:spcAft>
                <a:spcPct val="0"/>
              </a:spcAft>
              <a:tabLst>
                <a:tab pos="517525" algn="l"/>
              </a:tabLst>
              <a:defRPr>
                <a:solidFill>
                  <a:schemeClr val="tx1"/>
                </a:solidFill>
                <a:latin typeface="Arial" panose="020B0604020202020204" pitchFamily="34" charset="0"/>
              </a:defRPr>
            </a:lvl3pPr>
            <a:lvl4pPr eaLnBrk="0" fontAlgn="base" hangingPunct="0">
              <a:spcBef>
                <a:spcPct val="0"/>
              </a:spcBef>
              <a:spcAft>
                <a:spcPct val="0"/>
              </a:spcAft>
              <a:tabLst>
                <a:tab pos="517525" algn="l"/>
              </a:tabLst>
              <a:defRPr>
                <a:solidFill>
                  <a:schemeClr val="tx1"/>
                </a:solidFill>
                <a:latin typeface="Arial" panose="020B0604020202020204" pitchFamily="34" charset="0"/>
              </a:defRPr>
            </a:lvl4pPr>
            <a:lvl5pPr eaLnBrk="0" fontAlgn="base" hangingPunct="0">
              <a:spcBef>
                <a:spcPct val="0"/>
              </a:spcBef>
              <a:spcAft>
                <a:spcPct val="0"/>
              </a:spcAft>
              <a:tabLst>
                <a:tab pos="517525" algn="l"/>
              </a:tabLst>
              <a:defRPr>
                <a:solidFill>
                  <a:schemeClr val="tx1"/>
                </a:solidFill>
                <a:latin typeface="Arial" panose="020B0604020202020204" pitchFamily="34" charset="0"/>
              </a:defRPr>
            </a:lvl5pPr>
            <a:lvl6pPr eaLnBrk="0" fontAlgn="base" hangingPunct="0">
              <a:spcBef>
                <a:spcPct val="0"/>
              </a:spcBef>
              <a:spcAft>
                <a:spcPct val="0"/>
              </a:spcAft>
              <a:tabLst>
                <a:tab pos="517525" algn="l"/>
              </a:tabLst>
              <a:defRPr>
                <a:solidFill>
                  <a:schemeClr val="tx1"/>
                </a:solidFill>
                <a:latin typeface="Arial" panose="020B0604020202020204" pitchFamily="34" charset="0"/>
              </a:defRPr>
            </a:lvl6pPr>
            <a:lvl7pPr eaLnBrk="0" fontAlgn="base" hangingPunct="0">
              <a:spcBef>
                <a:spcPct val="0"/>
              </a:spcBef>
              <a:spcAft>
                <a:spcPct val="0"/>
              </a:spcAft>
              <a:tabLst>
                <a:tab pos="517525" algn="l"/>
              </a:tabLst>
              <a:defRPr>
                <a:solidFill>
                  <a:schemeClr val="tx1"/>
                </a:solidFill>
                <a:latin typeface="Arial" panose="020B0604020202020204" pitchFamily="34" charset="0"/>
              </a:defRPr>
            </a:lvl7pPr>
            <a:lvl8pPr eaLnBrk="0" fontAlgn="base" hangingPunct="0">
              <a:spcBef>
                <a:spcPct val="0"/>
              </a:spcBef>
              <a:spcAft>
                <a:spcPct val="0"/>
              </a:spcAft>
              <a:tabLst>
                <a:tab pos="517525" algn="l"/>
              </a:tabLst>
              <a:defRPr>
                <a:solidFill>
                  <a:schemeClr val="tx1"/>
                </a:solidFill>
                <a:latin typeface="Arial" panose="020B0604020202020204" pitchFamily="34" charset="0"/>
              </a:defRPr>
            </a:lvl8pPr>
            <a:lvl9pPr eaLnBrk="0" fontAlgn="base" hangingPunct="0">
              <a:spcBef>
                <a:spcPct val="0"/>
              </a:spcBef>
              <a:spcAft>
                <a:spcPct val="0"/>
              </a:spcAft>
              <a:tabLst>
                <a:tab pos="5175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6</a:t>
            </a:r>
            <a:r>
              <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 Compras responsables - no se consideran las compras realizadas en otros parámetros (16 puntos)</a:t>
            </a:r>
            <a:endParaRPr kumimoji="0" lang="es-ES" altLang="es-CR" sz="1200" b="0" i="0" u="none" strike="noStrike" cap="none" normalizeH="0" baseline="0" dirty="0" bmk="">
              <a:ln>
                <a:noFill/>
              </a:ln>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0" i="0" u="none" strike="noStrike" cap="none" normalizeH="0" baseline="0" dirty="0" bmk="">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0" i="0" u="none" strike="noStrike" cap="none" normalizeH="0" baseline="0" dirty="0" bmk="">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Analizar los productos que se compran en el hogar y sustituir </a:t>
            </a:r>
            <a:r>
              <a:rPr kumimoji="0" lang="es-ES" altLang="es-CR" sz="1100" b="1" i="0" u="sng" strike="noStrike" cap="none" normalizeH="0" baseline="0" dirty="0" bmk="">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al menos 2 productos o servicios</a:t>
            </a:r>
            <a:r>
              <a:rPr kumimoji="0" lang="es-ES" altLang="es-CR" sz="1100" b="0" i="0" u="none" strike="noStrike" cap="none" normalizeH="0" baseline="0" dirty="0" bmk="">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utilizados en el hogar, que no se mencionen en parámetros anteriores (subparámetro 3.2 de Aguas Residuales, ver página 21). Deben considerarse las certificaciones, fichas técnicas, componentes, cercanía al hogar, entre otros.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0" i="0" u="none" strike="noStrike" cap="none" normalizeH="0" baseline="0" dirty="0" bmk="_Hlk139517127">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0" i="0" u="none" strike="noStrike" cap="none" normalizeH="0" baseline="0" dirty="0" bmk="_Hlk139517127">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Podemos revisar el material de apoyo de Compras responsables, localizado en la página web del PBAE en la sección de “recursos relacionados</a:t>
            </a:r>
            <a:r>
              <a:rPr kumimoji="0" lang="es-ES" altLang="es-CR" sz="1100" b="0" i="0" u="none" strike="noStrike" cap="none" normalizeH="0" baseline="0" dirty="0" bmk="_Hlk139517127">
                <a:ln>
                  <a:noFill/>
                </a:ln>
                <a:solidFill>
                  <a:srgbClr val="4472C4"/>
                </a:solidFill>
                <a:effectLst/>
                <a:latin typeface="Calibri Light" panose="020F0302020204030204" pitchFamily="34" charset="0"/>
                <a:ea typeface="Tahoma" panose="020B0604030504040204" pitchFamily="34" charset="0"/>
                <a:cs typeface="Calibri Light" panose="020F0302020204030204" pitchFamily="34" charset="0"/>
              </a:rPr>
              <a:t>”: </a:t>
            </a:r>
            <a:r>
              <a:rPr kumimoji="0" lang="es-ES" altLang="es-CR" sz="1100" b="0" i="0" u="none" strike="noStrike" cap="none" normalizeH="0" baseline="0" dirty="0" bmk="_Hlk139517127">
                <a:ln>
                  <a:noFill/>
                </a:ln>
                <a:solidFill>
                  <a:srgbClr val="4472C4"/>
                </a:solidFill>
                <a:effectLst/>
                <a:latin typeface="Calibri Light" panose="020F0302020204030204" pitchFamily="34" charset="0"/>
                <a:ea typeface="Tahoma" panose="020B0604030504040204" pitchFamily="34" charset="0"/>
                <a:cs typeface="Calibri Light" panose="020F0302020204030204" pitchFamily="34" charset="0"/>
                <a:hlinkClick r:id="rId2"/>
              </a:rPr>
              <a:t>https://pbae.estudiomanati.com/landing-de-categorias/hogares-sostenibles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Algunas categorías de productos y servicios: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Alimentos:</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proteína animal, vegetales, frutas, lácteos, café, azúcar, granos, galletas, pan, enlatados, bebidas, productos Kosher, etiquetas orgánicas, entre otros.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Productos de limpieza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etiqueta ecológica, biodegradabilidad, no tóxica, sin ingredientes de origen animal, entre otros.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Productos de higiene personal:</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jabones, cremas, pasta de dientes, crema de afeitar, entre otros, con ingredientes biodegradables.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Utensilios de casa:</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papel, cartulinas, lapiceros, vajillas, muebles, entre otros.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Electrodomésticos:</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refrigeradora, horno, nevera, entre otros, que cuenten con etiqueta energética</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Servicios: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supermercados, gasolineras, bancos, restaurantes, turismo, otros, que cuenten con certificados o galardones como: Carbono Neutral, Turismo sostenible CTS (</a:t>
            </a:r>
            <a:r>
              <a:rPr kumimoji="0" lang="es-ES" altLang="es-CR" sz="1100" b="0" i="0" u="none" strike="noStrike" cap="none" normalizeH="0" baseline="0" dirty="0">
                <a:ln>
                  <a:noFill/>
                </a:ln>
                <a:solidFill>
                  <a:srgbClr val="0000FF"/>
                </a:solidFill>
                <a:effectLst/>
                <a:latin typeface="Calibri Light" panose="020F0302020204030204" pitchFamily="34" charset="0"/>
                <a:ea typeface="Tahoma" panose="020B0604030504040204" pitchFamily="34" charset="0"/>
                <a:cs typeface="Calibri Light" panose="020F0302020204030204" pitchFamily="34" charset="0"/>
                <a:hlinkClick r:id="rId3"/>
              </a:rPr>
              <a:t>http://www.turismo-sostenible.co.cr/</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Programa Bandera Azul Ecológica, Sello de Calidad Sanitaria, entre otros.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Sugerencias: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175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Comprar productos duraderos, en lugar de desechables.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175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Evitar uso excesivo de empaques.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175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Comprar productos reciclados.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175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Elegir productos, empresas y distribuidoras certificadas o con algún reconocimiento o validación por parte de entidades reconocidas.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175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Asegurarse de que los productos comprados en la feria del agricultor sean cultivados de manera responsable; pregunte si cuentan con alguna certificación, reconocimiento, validación o descripción de la manera en que son producidos.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175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Realizar un análisis de la relación precio/rendimiento. Algunos productos con certificado de biodegradabilidad tienen precios ligeramente mayores; sin embargo, tienen un mayor rendimiento.</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17525"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Realizar el cambio hacia un modelo de consumo responsable de manera gradual, según las necesidades y las posibilidades de cada hogar.</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17525" algn="l"/>
              </a:tabLst>
            </a:pPr>
            <a:endParaRPr kumimoji="0" lang="es-CR" altLang="es-C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599021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AFFBFC40-99BD-B3FA-D9E9-7767653E8C64}"/>
              </a:ext>
            </a:extLst>
          </p:cNvPr>
          <p:cNvGraphicFramePr>
            <a:graphicFrameLocks noGrp="1"/>
          </p:cNvGraphicFramePr>
          <p:nvPr>
            <p:extLst>
              <p:ext uri="{D42A27DB-BD31-4B8C-83A1-F6EECF244321}">
                <p14:modId xmlns:p14="http://schemas.microsoft.com/office/powerpoint/2010/main" val="1471126571"/>
              </p:ext>
            </p:extLst>
          </p:nvPr>
        </p:nvGraphicFramePr>
        <p:xfrm>
          <a:off x="1562076" y="473967"/>
          <a:ext cx="5605780" cy="533083"/>
        </p:xfrm>
        <a:graphic>
          <a:graphicData uri="http://schemas.openxmlformats.org/drawingml/2006/table">
            <a:tbl>
              <a:tblPr firstRow="1" firstCol="1" bandRow="1"/>
              <a:tblGrid>
                <a:gridCol w="5605780">
                  <a:extLst>
                    <a:ext uri="{9D8B030D-6E8A-4147-A177-3AD203B41FA5}">
                      <a16:colId xmlns:a16="http://schemas.microsoft.com/office/drawing/2014/main" val="1737366784"/>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200" i="1" kern="100" dirty="0">
                          <a:effectLst/>
                          <a:latin typeface="Calibri Light" panose="020F0302020204030204" pitchFamily="34" charset="0"/>
                          <a:ea typeface="Tahoma" panose="020B0604030504040204" pitchFamily="34" charset="0"/>
                          <a:cs typeface="Times New Roman" panose="02020603050405020304" pitchFamily="18" charset="0"/>
                        </a:rPr>
                        <a:t>Completar el Cuadro N°16 y p</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resentar evidencias de los productos utilizados a lo largo del periodo de evaluación.</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758738155"/>
                  </a:ext>
                </a:extLst>
              </a:tr>
            </a:tbl>
          </a:graphicData>
        </a:graphic>
      </p:graphicFrame>
      <p:sp>
        <p:nvSpPr>
          <p:cNvPr id="6" name="CuadroTexto 5">
            <a:extLst>
              <a:ext uri="{FF2B5EF4-FFF2-40B4-BE49-F238E27FC236}">
                <a16:creationId xmlns:a16="http://schemas.microsoft.com/office/drawing/2014/main" id="{F2C58C86-EC4F-6376-1B91-01A0D49287E6}"/>
              </a:ext>
            </a:extLst>
          </p:cNvPr>
          <p:cNvSpPr txBox="1"/>
          <p:nvPr/>
        </p:nvSpPr>
        <p:spPr>
          <a:xfrm>
            <a:off x="2191109" y="1201976"/>
            <a:ext cx="4572000"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N°16. </a:t>
            </a:r>
            <a:r>
              <a:rPr lang="es-ES" sz="1100" dirty="0">
                <a:effectLst/>
                <a:latin typeface="Calibri Light" panose="020F0302020204030204" pitchFamily="34" charset="0"/>
                <a:ea typeface="Tahoma" panose="020B0604030504040204" pitchFamily="34" charset="0"/>
              </a:rPr>
              <a:t>Productos o servicios que se utilizan en el hogar</a:t>
            </a:r>
            <a:endParaRPr lang="es-CR" sz="1100" dirty="0">
              <a:effectLst/>
              <a:latin typeface="Tahoma" panose="020B0604030504040204" pitchFamily="34" charset="0"/>
              <a:ea typeface="Tahoma" panose="020B0604030504040204" pitchFamily="34" charset="0"/>
            </a:endParaRPr>
          </a:p>
        </p:txBody>
      </p:sp>
      <p:graphicFrame>
        <p:nvGraphicFramePr>
          <p:cNvPr id="7" name="Tabla 6">
            <a:extLst>
              <a:ext uri="{FF2B5EF4-FFF2-40B4-BE49-F238E27FC236}">
                <a16:creationId xmlns:a16="http://schemas.microsoft.com/office/drawing/2014/main" id="{B4B9BFCC-10B7-7928-C8E1-7856877C29C9}"/>
              </a:ext>
            </a:extLst>
          </p:cNvPr>
          <p:cNvGraphicFramePr>
            <a:graphicFrameLocks noGrp="1"/>
          </p:cNvGraphicFramePr>
          <p:nvPr>
            <p:extLst>
              <p:ext uri="{D42A27DB-BD31-4B8C-83A1-F6EECF244321}">
                <p14:modId xmlns:p14="http://schemas.microsoft.com/office/powerpoint/2010/main" val="1580143055"/>
              </p:ext>
            </p:extLst>
          </p:nvPr>
        </p:nvGraphicFramePr>
        <p:xfrm>
          <a:off x="628650" y="1816798"/>
          <a:ext cx="7886700" cy="4023360"/>
        </p:xfrm>
        <a:graphic>
          <a:graphicData uri="http://schemas.openxmlformats.org/drawingml/2006/table">
            <a:tbl>
              <a:tblPr firstRow="1" firstCol="1" bandRow="1"/>
              <a:tblGrid>
                <a:gridCol w="1515824">
                  <a:extLst>
                    <a:ext uri="{9D8B030D-6E8A-4147-A177-3AD203B41FA5}">
                      <a16:colId xmlns:a16="http://schemas.microsoft.com/office/drawing/2014/main" val="4293008519"/>
                    </a:ext>
                  </a:extLst>
                </a:gridCol>
                <a:gridCol w="2659395">
                  <a:extLst>
                    <a:ext uri="{9D8B030D-6E8A-4147-A177-3AD203B41FA5}">
                      <a16:colId xmlns:a16="http://schemas.microsoft.com/office/drawing/2014/main" val="4143050580"/>
                    </a:ext>
                  </a:extLst>
                </a:gridCol>
                <a:gridCol w="3711481">
                  <a:extLst>
                    <a:ext uri="{9D8B030D-6E8A-4147-A177-3AD203B41FA5}">
                      <a16:colId xmlns:a16="http://schemas.microsoft.com/office/drawing/2014/main" val="3057407375"/>
                    </a:ext>
                  </a:extLst>
                </a:gridCol>
              </a:tblGrid>
              <a:tr h="485775">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Nombre del producto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Beneficios del producto / Porcentaje biodegradabilidad / componentes / ficha técnica / otro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Evidencias – fotografías del producto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874347206"/>
                  </a:ext>
                </a:extLst>
              </a:tr>
              <a:tr h="190500">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202289021"/>
                  </a:ext>
                </a:extLst>
              </a:tr>
              <a:tr h="190500">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692080482"/>
                  </a:ext>
                </a:extLst>
              </a:tr>
            </a:tbl>
          </a:graphicData>
        </a:graphic>
      </p:graphicFrame>
    </p:spTree>
    <p:extLst>
      <p:ext uri="{BB962C8B-B14F-4D97-AF65-F5344CB8AC3E}">
        <p14:creationId xmlns:p14="http://schemas.microsoft.com/office/powerpoint/2010/main" val="185699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50400A0A-2865-5208-8535-29BA8621CC42}"/>
              </a:ext>
            </a:extLst>
          </p:cNvPr>
          <p:cNvGraphicFramePr>
            <a:graphicFrameLocks noGrp="1"/>
          </p:cNvGraphicFramePr>
          <p:nvPr>
            <p:extLst>
              <p:ext uri="{D42A27DB-BD31-4B8C-83A1-F6EECF244321}">
                <p14:modId xmlns:p14="http://schemas.microsoft.com/office/powerpoint/2010/main" val="185461383"/>
              </p:ext>
            </p:extLst>
          </p:nvPr>
        </p:nvGraphicFramePr>
        <p:xfrm>
          <a:off x="1462525" y="2331363"/>
          <a:ext cx="6218950" cy="838200"/>
        </p:xfrm>
        <a:graphic>
          <a:graphicData uri="http://schemas.openxmlformats.org/drawingml/2006/table">
            <a:tbl>
              <a:tblPr firstRow="1" firstCol="1" bandRow="1"/>
              <a:tblGrid>
                <a:gridCol w="6218950">
                  <a:extLst>
                    <a:ext uri="{9D8B030D-6E8A-4147-A177-3AD203B41FA5}">
                      <a16:colId xmlns:a16="http://schemas.microsoft.com/office/drawing/2014/main" val="89262567"/>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el Cuadro N°17.</a:t>
                      </a:r>
                      <a:r>
                        <a:rPr lang="es-ES" sz="1100" b="1" i="1" kern="100"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Además, presentar evidencias y breve descripción de la acción adicional llevada a lo largo del periodo de evaluación como: fotografías, certificados de participación, listas de asistencia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i="1" kern="100" dirty="0">
                          <a:effectLst/>
                          <a:latin typeface="Calibri Light" panose="020F0302020204030204" pitchFamily="34" charset="0"/>
                          <a:ea typeface="Tahoma" panose="020B0604030504040204" pitchFamily="34" charset="0"/>
                          <a:cs typeface="Times New Roman" panose="02020603050405020304" pitchFamily="18" charset="0"/>
                        </a:rPr>
                        <a:t>Debe ser diferente a las presentadas en los parámetros obligatorios.</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1693640775"/>
                  </a:ext>
                </a:extLst>
              </a:tr>
            </a:tbl>
          </a:graphicData>
        </a:graphic>
      </p:graphicFrame>
      <p:sp>
        <p:nvSpPr>
          <p:cNvPr id="5" name="Rectangle 1">
            <a:extLst>
              <a:ext uri="{FF2B5EF4-FFF2-40B4-BE49-F238E27FC236}">
                <a16:creationId xmlns:a16="http://schemas.microsoft.com/office/drawing/2014/main" id="{F2703779-7637-CF5B-26F7-42EA2F080DC2}"/>
              </a:ext>
            </a:extLst>
          </p:cNvPr>
          <p:cNvSpPr>
            <a:spLocks noChangeArrowheads="1"/>
          </p:cNvSpPr>
          <p:nvPr/>
        </p:nvSpPr>
        <p:spPr bwMode="auto">
          <a:xfrm>
            <a:off x="647041" y="289615"/>
            <a:ext cx="8065638" cy="1764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E</a:t>
            </a:r>
            <a:r>
              <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strellas Blancas:</a:t>
            </a:r>
            <a:endParaRPr kumimoji="0" lang="es-ES" altLang="es-CR" sz="1300" b="0" i="0" u="none" strike="noStrike" cap="none" normalizeH="0" baseline="0" dirty="0">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Una estrella blanca</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La obtiene el hogar que logre en la evaluación de su informe final de 90 – 100 puntos.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 partir de la segunda estrella blanca, se considera un esfuerzo adicional al presentado en los parámetros obligatorios. Pueden ir obteniendo gradualmente estas estrellas, investigando, consultando, coordinando y conociendo ejemplos llevados a cabo en otros hogares.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Dos estrellas blancas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La obtiene el hogar que logre en la evaluación de su informe final de 100 puntos y además lleve a cabo como </a:t>
            </a: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mínimo 1 acción adicional</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 diferente a las presentadas en los parámetros obligatorios. (Revisar página 16 de este documento)</a:t>
            </a:r>
            <a:endParaRPr kumimoji="0" lang="es-CR" altLang="es-CR" sz="600" b="0" i="0" u="none" strike="noStrike" cap="none" normalizeH="0" baseline="0" dirty="0">
              <a:ln>
                <a:noFill/>
              </a:ln>
              <a:solidFill>
                <a:schemeClr val="tx1"/>
              </a:solidFill>
              <a:effectLst/>
            </a:endParaRPr>
          </a:p>
        </p:txBody>
      </p:sp>
      <p:sp>
        <p:nvSpPr>
          <p:cNvPr id="9" name="CuadroTexto 8">
            <a:extLst>
              <a:ext uri="{FF2B5EF4-FFF2-40B4-BE49-F238E27FC236}">
                <a16:creationId xmlns:a16="http://schemas.microsoft.com/office/drawing/2014/main" id="{AE60412E-276E-0FAD-F7E2-CF5B514ECFEB}"/>
              </a:ext>
            </a:extLst>
          </p:cNvPr>
          <p:cNvSpPr txBox="1"/>
          <p:nvPr/>
        </p:nvSpPr>
        <p:spPr>
          <a:xfrm>
            <a:off x="2286000" y="3298195"/>
            <a:ext cx="4572000"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N°17. </a:t>
            </a:r>
            <a:r>
              <a:rPr lang="es-ES" sz="1100" dirty="0">
                <a:effectLst/>
                <a:latin typeface="Calibri Light" panose="020F0302020204030204" pitchFamily="34" charset="0"/>
                <a:ea typeface="Tahoma" panose="020B0604030504040204" pitchFamily="34" charset="0"/>
              </a:rPr>
              <a:t>Acción adicional para optar por 2 estrellas blancas</a:t>
            </a:r>
            <a:endParaRPr lang="es-CR" sz="1100" dirty="0">
              <a:effectLst/>
              <a:latin typeface="Tahoma" panose="020B0604030504040204" pitchFamily="34" charset="0"/>
              <a:ea typeface="Tahoma" panose="020B0604030504040204" pitchFamily="34" charset="0"/>
            </a:endParaRPr>
          </a:p>
        </p:txBody>
      </p:sp>
      <p:graphicFrame>
        <p:nvGraphicFramePr>
          <p:cNvPr id="10" name="Tabla 9">
            <a:extLst>
              <a:ext uri="{FF2B5EF4-FFF2-40B4-BE49-F238E27FC236}">
                <a16:creationId xmlns:a16="http://schemas.microsoft.com/office/drawing/2014/main" id="{1F635129-32B9-510D-673C-FF68D15F1A01}"/>
              </a:ext>
            </a:extLst>
          </p:cNvPr>
          <p:cNvGraphicFramePr>
            <a:graphicFrameLocks noGrp="1"/>
          </p:cNvGraphicFramePr>
          <p:nvPr>
            <p:extLst>
              <p:ext uri="{D42A27DB-BD31-4B8C-83A1-F6EECF244321}">
                <p14:modId xmlns:p14="http://schemas.microsoft.com/office/powerpoint/2010/main" val="199917589"/>
              </p:ext>
            </p:extLst>
          </p:nvPr>
        </p:nvGraphicFramePr>
        <p:xfrm>
          <a:off x="628650" y="3802431"/>
          <a:ext cx="7886700" cy="1849120"/>
        </p:xfrm>
        <a:graphic>
          <a:graphicData uri="http://schemas.openxmlformats.org/drawingml/2006/table">
            <a:tbl>
              <a:tblPr firstRow="1" firstCol="1" bandRow="1"/>
              <a:tblGrid>
                <a:gridCol w="2148337">
                  <a:extLst>
                    <a:ext uri="{9D8B030D-6E8A-4147-A177-3AD203B41FA5}">
                      <a16:colId xmlns:a16="http://schemas.microsoft.com/office/drawing/2014/main" val="3454522078"/>
                    </a:ext>
                  </a:extLst>
                </a:gridCol>
                <a:gridCol w="2659395">
                  <a:extLst>
                    <a:ext uri="{9D8B030D-6E8A-4147-A177-3AD203B41FA5}">
                      <a16:colId xmlns:a16="http://schemas.microsoft.com/office/drawing/2014/main" val="1559700918"/>
                    </a:ext>
                  </a:extLst>
                </a:gridCol>
                <a:gridCol w="3078968">
                  <a:extLst>
                    <a:ext uri="{9D8B030D-6E8A-4147-A177-3AD203B41FA5}">
                      <a16:colId xmlns:a16="http://schemas.microsoft.com/office/drawing/2014/main" val="1695274164"/>
                    </a:ext>
                  </a:extLst>
                </a:gridCol>
              </a:tblGrid>
              <a:tr h="172720">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Acción</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Breve descripción</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Evidencias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826761122"/>
                  </a:ext>
                </a:extLst>
              </a:tr>
              <a:tr h="190500">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294435697"/>
                  </a:ext>
                </a:extLst>
              </a:tr>
            </a:tbl>
          </a:graphicData>
        </a:graphic>
      </p:graphicFrame>
    </p:spTree>
    <p:extLst>
      <p:ext uri="{BB962C8B-B14F-4D97-AF65-F5344CB8AC3E}">
        <p14:creationId xmlns:p14="http://schemas.microsoft.com/office/powerpoint/2010/main" val="2571615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9B678F66-E8CD-FF6C-9B19-8522AC7F35D8}"/>
              </a:ext>
            </a:extLst>
          </p:cNvPr>
          <p:cNvGraphicFramePr>
            <a:graphicFrameLocks noGrp="1"/>
          </p:cNvGraphicFramePr>
          <p:nvPr>
            <p:extLst>
              <p:ext uri="{D42A27DB-BD31-4B8C-83A1-F6EECF244321}">
                <p14:modId xmlns:p14="http://schemas.microsoft.com/office/powerpoint/2010/main" val="1135953108"/>
              </p:ext>
            </p:extLst>
          </p:nvPr>
        </p:nvGraphicFramePr>
        <p:xfrm>
          <a:off x="1631086" y="1463837"/>
          <a:ext cx="6313841" cy="838200"/>
        </p:xfrm>
        <a:graphic>
          <a:graphicData uri="http://schemas.openxmlformats.org/drawingml/2006/table">
            <a:tbl>
              <a:tblPr firstRow="1" firstCol="1" bandRow="1"/>
              <a:tblGrid>
                <a:gridCol w="6313841">
                  <a:extLst>
                    <a:ext uri="{9D8B030D-6E8A-4147-A177-3AD203B41FA5}">
                      <a16:colId xmlns:a16="http://schemas.microsoft.com/office/drawing/2014/main" val="3532677312"/>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el Cuadro N°18.</a:t>
                      </a:r>
                      <a:r>
                        <a:rPr lang="es-ES" sz="1100" b="1" i="1" kern="100"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Además, presentar evidencias y breve descripción de la acción adicional llevada a lo largo del periodo de evaluación como: fotografías, certificados de participación, listas de asistencia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i="1" kern="100" dirty="0">
                          <a:effectLst/>
                          <a:latin typeface="Calibri Light" panose="020F0302020204030204" pitchFamily="34" charset="0"/>
                          <a:ea typeface="Tahoma" panose="020B0604030504040204" pitchFamily="34" charset="0"/>
                          <a:cs typeface="Times New Roman" panose="02020603050405020304" pitchFamily="18" charset="0"/>
                        </a:rPr>
                        <a:t>Debe ser diferente a las presentadas en los parámetros obligatorios y la segunda estrella blanca.</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650967536"/>
                  </a:ext>
                </a:extLst>
              </a:tr>
            </a:tbl>
          </a:graphicData>
        </a:graphic>
      </p:graphicFrame>
      <p:sp>
        <p:nvSpPr>
          <p:cNvPr id="5" name="Rectangle 1">
            <a:extLst>
              <a:ext uri="{FF2B5EF4-FFF2-40B4-BE49-F238E27FC236}">
                <a16:creationId xmlns:a16="http://schemas.microsoft.com/office/drawing/2014/main" id="{0D9F7BEE-E90E-88EA-CC53-2C211A432677}"/>
              </a:ext>
            </a:extLst>
          </p:cNvPr>
          <p:cNvSpPr>
            <a:spLocks noChangeArrowheads="1"/>
          </p:cNvSpPr>
          <p:nvPr/>
        </p:nvSpPr>
        <p:spPr bwMode="auto">
          <a:xfrm>
            <a:off x="562888" y="320882"/>
            <a:ext cx="8018224"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Tres estrellas blancas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La obtiene el hogar que cumpla con los requisitos de las 2 estrellas blancas y además lleve a cabo como </a:t>
            </a: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mínimo 1 acción adicional</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diferente a la presentada anteriormente. (Revisar página 16 de este documento)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R" altLang="es-CR" sz="1800" b="0" i="0" u="none" strike="noStrike" cap="none" normalizeH="0" baseline="0" dirty="0">
              <a:ln>
                <a:noFill/>
              </a:ln>
              <a:solidFill>
                <a:schemeClr val="tx1"/>
              </a:solidFill>
              <a:effectLst/>
              <a:latin typeface="Arial" panose="020B0604020202020204" pitchFamily="34" charset="0"/>
            </a:endParaRPr>
          </a:p>
        </p:txBody>
      </p:sp>
      <p:sp>
        <p:nvSpPr>
          <p:cNvPr id="7" name="CuadroTexto 6">
            <a:extLst>
              <a:ext uri="{FF2B5EF4-FFF2-40B4-BE49-F238E27FC236}">
                <a16:creationId xmlns:a16="http://schemas.microsoft.com/office/drawing/2014/main" id="{A84483AB-A235-F76A-10C1-D3FEE60DAB3C}"/>
              </a:ext>
            </a:extLst>
          </p:cNvPr>
          <p:cNvSpPr txBox="1"/>
          <p:nvPr/>
        </p:nvSpPr>
        <p:spPr>
          <a:xfrm>
            <a:off x="2286000" y="2530444"/>
            <a:ext cx="4572000"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N°18. </a:t>
            </a:r>
            <a:r>
              <a:rPr lang="es-ES" sz="1100" dirty="0">
                <a:effectLst/>
                <a:latin typeface="Calibri Light" panose="020F0302020204030204" pitchFamily="34" charset="0"/>
                <a:ea typeface="Tahoma" panose="020B0604030504040204" pitchFamily="34" charset="0"/>
              </a:rPr>
              <a:t>Acción adicional para optar por 3 estrellas blancas</a:t>
            </a:r>
            <a:endParaRPr lang="es-CR" sz="1100" dirty="0">
              <a:effectLst/>
              <a:latin typeface="Tahoma" panose="020B0604030504040204" pitchFamily="34" charset="0"/>
              <a:ea typeface="Tahoma" panose="020B0604030504040204" pitchFamily="34" charset="0"/>
            </a:endParaRPr>
          </a:p>
        </p:txBody>
      </p:sp>
      <p:graphicFrame>
        <p:nvGraphicFramePr>
          <p:cNvPr id="8" name="Tabla 7">
            <a:extLst>
              <a:ext uri="{FF2B5EF4-FFF2-40B4-BE49-F238E27FC236}">
                <a16:creationId xmlns:a16="http://schemas.microsoft.com/office/drawing/2014/main" id="{B14AB132-0DFA-44DC-25C4-BB00017D4069}"/>
              </a:ext>
            </a:extLst>
          </p:cNvPr>
          <p:cNvGraphicFramePr>
            <a:graphicFrameLocks noGrp="1"/>
          </p:cNvGraphicFramePr>
          <p:nvPr>
            <p:extLst>
              <p:ext uri="{D42A27DB-BD31-4B8C-83A1-F6EECF244321}">
                <p14:modId xmlns:p14="http://schemas.microsoft.com/office/powerpoint/2010/main" val="1234413591"/>
              </p:ext>
            </p:extLst>
          </p:nvPr>
        </p:nvGraphicFramePr>
        <p:xfrm>
          <a:off x="694412" y="3212304"/>
          <a:ext cx="7886700" cy="2687320"/>
        </p:xfrm>
        <a:graphic>
          <a:graphicData uri="http://schemas.openxmlformats.org/drawingml/2006/table">
            <a:tbl>
              <a:tblPr firstRow="1" firstCol="1" bandRow="1"/>
              <a:tblGrid>
                <a:gridCol w="2148337">
                  <a:extLst>
                    <a:ext uri="{9D8B030D-6E8A-4147-A177-3AD203B41FA5}">
                      <a16:colId xmlns:a16="http://schemas.microsoft.com/office/drawing/2014/main" val="2395669318"/>
                    </a:ext>
                  </a:extLst>
                </a:gridCol>
                <a:gridCol w="2659395">
                  <a:extLst>
                    <a:ext uri="{9D8B030D-6E8A-4147-A177-3AD203B41FA5}">
                      <a16:colId xmlns:a16="http://schemas.microsoft.com/office/drawing/2014/main" val="2597987963"/>
                    </a:ext>
                  </a:extLst>
                </a:gridCol>
                <a:gridCol w="3078968">
                  <a:extLst>
                    <a:ext uri="{9D8B030D-6E8A-4147-A177-3AD203B41FA5}">
                      <a16:colId xmlns:a16="http://schemas.microsoft.com/office/drawing/2014/main" val="3358486155"/>
                    </a:ext>
                  </a:extLst>
                </a:gridCol>
              </a:tblGrid>
              <a:tr h="172720">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Acción</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Breve descripción</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Evidencias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14208358"/>
                  </a:ext>
                </a:extLst>
              </a:tr>
              <a:tr h="190500">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861421342"/>
                  </a:ext>
                </a:extLst>
              </a:tr>
            </a:tbl>
          </a:graphicData>
        </a:graphic>
      </p:graphicFrame>
    </p:spTree>
    <p:extLst>
      <p:ext uri="{BB962C8B-B14F-4D97-AF65-F5344CB8AC3E}">
        <p14:creationId xmlns:p14="http://schemas.microsoft.com/office/powerpoint/2010/main" val="2881700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84F6CCE8-02B6-C581-CA72-BFB6BE076C7E}"/>
              </a:ext>
            </a:extLst>
          </p:cNvPr>
          <p:cNvGraphicFramePr>
            <a:graphicFrameLocks noGrp="1"/>
          </p:cNvGraphicFramePr>
          <p:nvPr>
            <p:extLst>
              <p:ext uri="{D42A27DB-BD31-4B8C-83A1-F6EECF244321}">
                <p14:modId xmlns:p14="http://schemas.microsoft.com/office/powerpoint/2010/main" val="3727911910"/>
              </p:ext>
            </p:extLst>
          </p:nvPr>
        </p:nvGraphicFramePr>
        <p:xfrm>
          <a:off x="1415427" y="1302376"/>
          <a:ext cx="6124060" cy="502920"/>
        </p:xfrm>
        <a:graphic>
          <a:graphicData uri="http://schemas.openxmlformats.org/drawingml/2006/table">
            <a:tbl>
              <a:tblPr firstRow="1" firstCol="1" bandRow="1"/>
              <a:tblGrid>
                <a:gridCol w="6124060">
                  <a:extLst>
                    <a:ext uri="{9D8B030D-6E8A-4147-A177-3AD203B41FA5}">
                      <a16:colId xmlns:a16="http://schemas.microsoft.com/office/drawing/2014/main" val="3821403114"/>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el Cuadro N°19 y/o el Cuadro N°20, además presentar evidencias y breve descripción: fotografías, certificados de participación, listas de asistencia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604433295"/>
                  </a:ext>
                </a:extLst>
              </a:tr>
            </a:tbl>
          </a:graphicData>
        </a:graphic>
      </p:graphicFrame>
      <p:sp>
        <p:nvSpPr>
          <p:cNvPr id="5" name="Rectangle 1">
            <a:extLst>
              <a:ext uri="{FF2B5EF4-FFF2-40B4-BE49-F238E27FC236}">
                <a16:creationId xmlns:a16="http://schemas.microsoft.com/office/drawing/2014/main" id="{3F1789E1-1BE3-66D8-69F7-B6008AEF9614}"/>
              </a:ext>
            </a:extLst>
          </p:cNvPr>
          <p:cNvSpPr>
            <a:spLocks noChangeArrowheads="1"/>
          </p:cNvSpPr>
          <p:nvPr/>
        </p:nvSpPr>
        <p:spPr bwMode="auto">
          <a:xfrm>
            <a:off x="655668" y="360300"/>
            <a:ext cx="8169155"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Cuatro estrellas blancas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La obtiene el hogar que cumpla con los requisitos de la tercera estrella blanca </a:t>
            </a: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ganar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por 3 años</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consecutivos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el galardón de Hogares Sostenibles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y/o</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acompañar y apoyar,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mínimo a una nueva familia</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para que participe en esta categoría y logre ser un Hogar Sostenible galardonado.</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R" altLang="es-CR" sz="1800" b="0" i="0" u="none" strike="noStrike" cap="none" normalizeH="0" baseline="0" dirty="0">
              <a:ln>
                <a:noFill/>
              </a:ln>
              <a:solidFill>
                <a:schemeClr val="tx1"/>
              </a:solidFill>
              <a:effectLst/>
              <a:latin typeface="Arial" panose="020B0604020202020204" pitchFamily="34" charset="0"/>
            </a:endParaRPr>
          </a:p>
        </p:txBody>
      </p:sp>
      <p:sp>
        <p:nvSpPr>
          <p:cNvPr id="7" name="CuadroTexto 6">
            <a:extLst>
              <a:ext uri="{FF2B5EF4-FFF2-40B4-BE49-F238E27FC236}">
                <a16:creationId xmlns:a16="http://schemas.microsoft.com/office/drawing/2014/main" id="{EFF9C916-1BE5-6DB7-6640-B646CDA08770}"/>
              </a:ext>
            </a:extLst>
          </p:cNvPr>
          <p:cNvSpPr txBox="1"/>
          <p:nvPr/>
        </p:nvSpPr>
        <p:spPr>
          <a:xfrm>
            <a:off x="439946" y="2129668"/>
            <a:ext cx="3657600"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N°19. </a:t>
            </a:r>
            <a:r>
              <a:rPr lang="es-ES" sz="1100" dirty="0">
                <a:effectLst/>
                <a:latin typeface="Calibri Light" panose="020F0302020204030204" pitchFamily="34" charset="0"/>
                <a:ea typeface="Tahoma" panose="020B0604030504040204" pitchFamily="34" charset="0"/>
              </a:rPr>
              <a:t>Hogar Galardonados por 3 años consecutivos</a:t>
            </a:r>
            <a:endParaRPr lang="es-CR" sz="1100" dirty="0">
              <a:effectLst/>
              <a:latin typeface="Tahoma" panose="020B0604030504040204" pitchFamily="34" charset="0"/>
              <a:ea typeface="Tahoma" panose="020B0604030504040204" pitchFamily="34" charset="0"/>
            </a:endParaRPr>
          </a:p>
        </p:txBody>
      </p:sp>
      <p:sp>
        <p:nvSpPr>
          <p:cNvPr id="9" name="CuadroTexto 8">
            <a:extLst>
              <a:ext uri="{FF2B5EF4-FFF2-40B4-BE49-F238E27FC236}">
                <a16:creationId xmlns:a16="http://schemas.microsoft.com/office/drawing/2014/main" id="{A9C17D6C-E227-AFAC-9983-1F661709BCB8}"/>
              </a:ext>
            </a:extLst>
          </p:cNvPr>
          <p:cNvSpPr txBox="1"/>
          <p:nvPr/>
        </p:nvSpPr>
        <p:spPr>
          <a:xfrm>
            <a:off x="5141496" y="2129668"/>
            <a:ext cx="3562558"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N°20. </a:t>
            </a:r>
            <a:r>
              <a:rPr lang="es-ES" sz="1100" dirty="0">
                <a:effectLst/>
                <a:latin typeface="Calibri Light" panose="020F0302020204030204" pitchFamily="34" charset="0"/>
                <a:ea typeface="Tahoma" panose="020B0604030504040204" pitchFamily="34" charset="0"/>
              </a:rPr>
              <a:t>Familia apoyada por mi Hogar Sostenible</a:t>
            </a:r>
            <a:endParaRPr lang="es-CR" sz="1100" dirty="0">
              <a:effectLst/>
              <a:latin typeface="Tahoma" panose="020B0604030504040204" pitchFamily="34" charset="0"/>
              <a:ea typeface="Tahoma" panose="020B0604030504040204" pitchFamily="34" charset="0"/>
            </a:endParaRPr>
          </a:p>
        </p:txBody>
      </p:sp>
      <p:graphicFrame>
        <p:nvGraphicFramePr>
          <p:cNvPr id="10" name="Tabla 9">
            <a:extLst>
              <a:ext uri="{FF2B5EF4-FFF2-40B4-BE49-F238E27FC236}">
                <a16:creationId xmlns:a16="http://schemas.microsoft.com/office/drawing/2014/main" id="{ED29EB25-3020-214E-4FBA-F31CEF8C6A84}"/>
              </a:ext>
            </a:extLst>
          </p:cNvPr>
          <p:cNvGraphicFramePr>
            <a:graphicFrameLocks noGrp="1"/>
          </p:cNvGraphicFramePr>
          <p:nvPr>
            <p:extLst>
              <p:ext uri="{D42A27DB-BD31-4B8C-83A1-F6EECF244321}">
                <p14:modId xmlns:p14="http://schemas.microsoft.com/office/powerpoint/2010/main" val="1813622092"/>
              </p:ext>
            </p:extLst>
          </p:nvPr>
        </p:nvGraphicFramePr>
        <p:xfrm>
          <a:off x="371087" y="2706503"/>
          <a:ext cx="4200913" cy="3520440"/>
        </p:xfrm>
        <a:graphic>
          <a:graphicData uri="http://schemas.openxmlformats.org/drawingml/2006/table">
            <a:tbl>
              <a:tblPr firstRow="1" firstCol="1" bandRow="1"/>
              <a:tblGrid>
                <a:gridCol w="1336944">
                  <a:extLst>
                    <a:ext uri="{9D8B030D-6E8A-4147-A177-3AD203B41FA5}">
                      <a16:colId xmlns:a16="http://schemas.microsoft.com/office/drawing/2014/main" val="714274803"/>
                    </a:ext>
                  </a:extLst>
                </a:gridCol>
                <a:gridCol w="2863969">
                  <a:extLst>
                    <a:ext uri="{9D8B030D-6E8A-4147-A177-3AD203B41FA5}">
                      <a16:colId xmlns:a16="http://schemas.microsoft.com/office/drawing/2014/main" val="1331402881"/>
                    </a:ext>
                  </a:extLst>
                </a:gridCol>
              </a:tblGrid>
              <a:tr h="172720">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Periodos galardonados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Evidencias (certificado, fotografía)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290549765"/>
                  </a:ext>
                </a:extLst>
              </a:tr>
              <a:tr h="190500">
                <a:tc>
                  <a:txBody>
                    <a:bodyPr/>
                    <a:lstStyle/>
                    <a:p>
                      <a:endParaRPr lang="es-CR" sz="11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292237825"/>
                  </a:ext>
                </a:extLst>
              </a:tr>
            </a:tbl>
          </a:graphicData>
        </a:graphic>
      </p:graphicFrame>
      <p:graphicFrame>
        <p:nvGraphicFramePr>
          <p:cNvPr id="11" name="Tabla 10">
            <a:extLst>
              <a:ext uri="{FF2B5EF4-FFF2-40B4-BE49-F238E27FC236}">
                <a16:creationId xmlns:a16="http://schemas.microsoft.com/office/drawing/2014/main" id="{83703FFD-32DE-1562-9A5E-0120A34212E9}"/>
              </a:ext>
            </a:extLst>
          </p:cNvPr>
          <p:cNvGraphicFramePr>
            <a:graphicFrameLocks noGrp="1"/>
          </p:cNvGraphicFramePr>
          <p:nvPr>
            <p:extLst>
              <p:ext uri="{D42A27DB-BD31-4B8C-83A1-F6EECF244321}">
                <p14:modId xmlns:p14="http://schemas.microsoft.com/office/powerpoint/2010/main" val="697602713"/>
              </p:ext>
            </p:extLst>
          </p:nvPr>
        </p:nvGraphicFramePr>
        <p:xfrm>
          <a:off x="5141496" y="2706503"/>
          <a:ext cx="3562558" cy="3520440"/>
        </p:xfrm>
        <a:graphic>
          <a:graphicData uri="http://schemas.openxmlformats.org/drawingml/2006/table">
            <a:tbl>
              <a:tblPr firstRow="1" firstCol="1" bandRow="1"/>
              <a:tblGrid>
                <a:gridCol w="1112655">
                  <a:extLst>
                    <a:ext uri="{9D8B030D-6E8A-4147-A177-3AD203B41FA5}">
                      <a16:colId xmlns:a16="http://schemas.microsoft.com/office/drawing/2014/main" val="2727486410"/>
                    </a:ext>
                  </a:extLst>
                </a:gridCol>
                <a:gridCol w="2449903">
                  <a:extLst>
                    <a:ext uri="{9D8B030D-6E8A-4147-A177-3AD203B41FA5}">
                      <a16:colId xmlns:a16="http://schemas.microsoft.com/office/drawing/2014/main" val="1041935573"/>
                    </a:ext>
                  </a:extLst>
                </a:gridCol>
              </a:tblGrid>
              <a:tr h="172720">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Nombre de la familia</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¿Cómo brindo acompañamiento? </a:t>
                      </a:r>
                      <a:r>
                        <a:rPr lang="es-ES" sz="900" b="1">
                          <a:effectLst/>
                          <a:latin typeface="Calibri Light" panose="020F0302020204030204" pitchFamily="34" charset="0"/>
                          <a:ea typeface="Tahoma" panose="020B0604030504040204" pitchFamily="34" charset="0"/>
                          <a:cs typeface="Times New Roman" panose="02020603050405020304" pitchFamily="18" charset="0"/>
                        </a:rPr>
                        <a:t>Correos, charlas, mensajes de texto, otro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820749886"/>
                  </a:ext>
                </a:extLst>
              </a:tr>
              <a:tr h="190500">
                <a:tc>
                  <a:txBody>
                    <a:bodyPr/>
                    <a:lstStyle/>
                    <a:p>
                      <a:endParaRPr lang="es-CR"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916442649"/>
                  </a:ext>
                </a:extLst>
              </a:tr>
            </a:tbl>
          </a:graphicData>
        </a:graphic>
      </p:graphicFrame>
    </p:spTree>
    <p:extLst>
      <p:ext uri="{BB962C8B-B14F-4D97-AF65-F5344CB8AC3E}">
        <p14:creationId xmlns:p14="http://schemas.microsoft.com/office/powerpoint/2010/main" val="1773098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00F70403-679E-66DF-060B-025B4709E14C}"/>
              </a:ext>
            </a:extLst>
          </p:cNvPr>
          <p:cNvGraphicFramePr>
            <a:graphicFrameLocks noGrp="1"/>
          </p:cNvGraphicFramePr>
          <p:nvPr>
            <p:extLst>
              <p:ext uri="{D42A27DB-BD31-4B8C-83A1-F6EECF244321}">
                <p14:modId xmlns:p14="http://schemas.microsoft.com/office/powerpoint/2010/main" val="4190659543"/>
              </p:ext>
            </p:extLst>
          </p:nvPr>
        </p:nvGraphicFramePr>
        <p:xfrm>
          <a:off x="573656" y="2760659"/>
          <a:ext cx="7996686" cy="502920"/>
        </p:xfrm>
        <a:graphic>
          <a:graphicData uri="http://schemas.openxmlformats.org/drawingml/2006/table">
            <a:tbl>
              <a:tblPr firstRow="1" firstCol="1" bandRow="1"/>
              <a:tblGrid>
                <a:gridCol w="7996686">
                  <a:extLst>
                    <a:ext uri="{9D8B030D-6E8A-4147-A177-3AD203B41FA5}">
                      <a16:colId xmlns:a16="http://schemas.microsoft.com/office/drawing/2014/main" val="1938895288"/>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el Cuadro N°21 y el Cuadro N°22, además presentar evidencias y breve descripción: fotografías, certificados de participación, listas de asistencia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617131940"/>
                  </a:ext>
                </a:extLst>
              </a:tr>
            </a:tbl>
          </a:graphicData>
        </a:graphic>
      </p:graphicFrame>
      <p:sp>
        <p:nvSpPr>
          <p:cNvPr id="5" name="Rectangle 1">
            <a:extLst>
              <a:ext uri="{FF2B5EF4-FFF2-40B4-BE49-F238E27FC236}">
                <a16:creationId xmlns:a16="http://schemas.microsoft.com/office/drawing/2014/main" id="{5B6A394F-F340-6E5A-7634-1D3F52A17E36}"/>
              </a:ext>
            </a:extLst>
          </p:cNvPr>
          <p:cNvSpPr>
            <a:spLocks noChangeArrowheads="1"/>
          </p:cNvSpPr>
          <p:nvPr/>
        </p:nvSpPr>
        <p:spPr bwMode="auto">
          <a:xfrm>
            <a:off x="349370" y="246007"/>
            <a:ext cx="8445259"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Cinco estrellas blancas</a:t>
            </a:r>
            <a:endParaRPr kumimoji="0" lang="es-CR" altLang="es-CR" sz="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La obtiene el hogar que cumpla con los Requisitos de la cuarta estrella blanca </a:t>
            </a: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acompañar y apoyar,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mínimo a una nueva familia</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para que participe en esta categoría y logre ser un Hogar Sostenible galardonado </a:t>
            </a: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además ganar por 3 años</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consecutivos</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el galardón de Hogares Sostenibles.</a:t>
            </a:r>
            <a:endParaRPr kumimoji="0" lang="es-CR" altLang="es-CR" sz="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Requisitos:</a:t>
            </a:r>
            <a:endParaRPr kumimoji="0" lang="es-CR" altLang="es-CR" sz="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La nueva familia debe inscribirse en esta categoría del PBAE, en el mismo periodo que el hogar que está optando por la cuarta o quinta estrella blanca.</a:t>
            </a:r>
            <a:endParaRPr kumimoji="0" lang="es-CR" altLang="es-CR" sz="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En caso de que el nuevo hogar no finalice el proceso (no entregue el informe final) o bien no logre obtener la nota mínima (90 puntos), la familia que está optando por la cuarta o quinta estrella blanca si podrá cumplir con lo requerido, </a:t>
            </a:r>
            <a:r>
              <a:rPr kumimoji="0" lang="es-ES" altLang="es-CR" sz="1100" b="0"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siempre y cuando demuestre el acompañamiento.</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endParaRPr kumimoji="0" lang="es-CR" altLang="es-CR" sz="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En caso de que el nuevo hogar no gane o no finalice el proceso, la familia que opta por la cuarta estrella blanca podrá continuar el apoyo en el siguiente periodo, únicamente. no se podrá repetir dicha situación por más de dos periodos. </a:t>
            </a:r>
            <a:endParaRPr kumimoji="0" lang="es-CR" altLang="es-CR" sz="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Debe ser una nueva familia para cada periodo. </a:t>
            </a:r>
            <a:endParaRPr kumimoji="0" lang="es-CR" altLang="es-CR" sz="600" b="0" i="0" u="none" strike="noStrike" cap="none" normalizeH="0" baseline="0" dirty="0">
              <a:ln>
                <a:noFill/>
              </a:ln>
              <a:solidFill>
                <a:schemeClr val="tx1"/>
              </a:solidFill>
              <a:effectLst/>
            </a:endParaRPr>
          </a:p>
        </p:txBody>
      </p:sp>
      <p:sp>
        <p:nvSpPr>
          <p:cNvPr id="6" name="CuadroTexto 5">
            <a:extLst>
              <a:ext uri="{FF2B5EF4-FFF2-40B4-BE49-F238E27FC236}">
                <a16:creationId xmlns:a16="http://schemas.microsoft.com/office/drawing/2014/main" id="{4E465B46-68BB-FFD4-924B-1BAB443DE405}"/>
              </a:ext>
            </a:extLst>
          </p:cNvPr>
          <p:cNvSpPr txBox="1"/>
          <p:nvPr/>
        </p:nvSpPr>
        <p:spPr>
          <a:xfrm>
            <a:off x="349370" y="3463617"/>
            <a:ext cx="3657600"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N°21. </a:t>
            </a:r>
            <a:r>
              <a:rPr lang="es-ES" sz="1100" dirty="0">
                <a:effectLst/>
                <a:latin typeface="Calibri Light" panose="020F0302020204030204" pitchFamily="34" charset="0"/>
                <a:ea typeface="Tahoma" panose="020B0604030504040204" pitchFamily="34" charset="0"/>
              </a:rPr>
              <a:t>Hogar Galardonados por 3 años consecutivos</a:t>
            </a:r>
            <a:endParaRPr lang="es-CR" sz="1100" dirty="0">
              <a:effectLst/>
              <a:latin typeface="Tahoma" panose="020B0604030504040204" pitchFamily="34" charset="0"/>
              <a:ea typeface="Tahoma" panose="020B0604030504040204" pitchFamily="34" charset="0"/>
            </a:endParaRPr>
          </a:p>
        </p:txBody>
      </p:sp>
      <p:sp>
        <p:nvSpPr>
          <p:cNvPr id="7" name="CuadroTexto 6">
            <a:extLst>
              <a:ext uri="{FF2B5EF4-FFF2-40B4-BE49-F238E27FC236}">
                <a16:creationId xmlns:a16="http://schemas.microsoft.com/office/drawing/2014/main" id="{1CF36FF3-02B0-B63A-467B-C2846C70DDD8}"/>
              </a:ext>
            </a:extLst>
          </p:cNvPr>
          <p:cNvSpPr txBox="1"/>
          <p:nvPr/>
        </p:nvSpPr>
        <p:spPr>
          <a:xfrm>
            <a:off x="5007784" y="3463617"/>
            <a:ext cx="3562558"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N°22. </a:t>
            </a:r>
            <a:r>
              <a:rPr lang="es-ES" sz="1100" dirty="0">
                <a:effectLst/>
                <a:latin typeface="Calibri Light" panose="020F0302020204030204" pitchFamily="34" charset="0"/>
                <a:ea typeface="Tahoma" panose="020B0604030504040204" pitchFamily="34" charset="0"/>
              </a:rPr>
              <a:t>Familia apoyada por mi Hogar Sostenible</a:t>
            </a:r>
            <a:endParaRPr lang="es-CR" sz="1100" dirty="0">
              <a:effectLst/>
              <a:latin typeface="Tahoma" panose="020B0604030504040204" pitchFamily="34" charset="0"/>
              <a:ea typeface="Tahoma" panose="020B0604030504040204" pitchFamily="34" charset="0"/>
            </a:endParaRPr>
          </a:p>
        </p:txBody>
      </p:sp>
      <p:graphicFrame>
        <p:nvGraphicFramePr>
          <p:cNvPr id="8" name="Tabla 7">
            <a:extLst>
              <a:ext uri="{FF2B5EF4-FFF2-40B4-BE49-F238E27FC236}">
                <a16:creationId xmlns:a16="http://schemas.microsoft.com/office/drawing/2014/main" id="{4BC37A49-C99E-F873-21E3-49C74627B1C1}"/>
              </a:ext>
            </a:extLst>
          </p:cNvPr>
          <p:cNvGraphicFramePr>
            <a:graphicFrameLocks noGrp="1"/>
          </p:cNvGraphicFramePr>
          <p:nvPr>
            <p:extLst>
              <p:ext uri="{D42A27DB-BD31-4B8C-83A1-F6EECF244321}">
                <p14:modId xmlns:p14="http://schemas.microsoft.com/office/powerpoint/2010/main" val="1162014995"/>
              </p:ext>
            </p:extLst>
          </p:nvPr>
        </p:nvGraphicFramePr>
        <p:xfrm>
          <a:off x="349370" y="3725227"/>
          <a:ext cx="4200913" cy="3017520"/>
        </p:xfrm>
        <a:graphic>
          <a:graphicData uri="http://schemas.openxmlformats.org/drawingml/2006/table">
            <a:tbl>
              <a:tblPr firstRow="1" firstCol="1" bandRow="1"/>
              <a:tblGrid>
                <a:gridCol w="1336944">
                  <a:extLst>
                    <a:ext uri="{9D8B030D-6E8A-4147-A177-3AD203B41FA5}">
                      <a16:colId xmlns:a16="http://schemas.microsoft.com/office/drawing/2014/main" val="714274803"/>
                    </a:ext>
                  </a:extLst>
                </a:gridCol>
                <a:gridCol w="2863969">
                  <a:extLst>
                    <a:ext uri="{9D8B030D-6E8A-4147-A177-3AD203B41FA5}">
                      <a16:colId xmlns:a16="http://schemas.microsoft.com/office/drawing/2014/main" val="1331402881"/>
                    </a:ext>
                  </a:extLst>
                </a:gridCol>
              </a:tblGrid>
              <a:tr h="172720">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Periodos galardonados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Evidencias (certificado, fotografía)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290549765"/>
                  </a:ext>
                </a:extLst>
              </a:tr>
              <a:tr h="190500">
                <a:tc>
                  <a:txBody>
                    <a:bodyPr/>
                    <a:lstStyle/>
                    <a:p>
                      <a:endParaRPr lang="es-CR" sz="11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292237825"/>
                  </a:ext>
                </a:extLst>
              </a:tr>
            </a:tbl>
          </a:graphicData>
        </a:graphic>
      </p:graphicFrame>
      <p:graphicFrame>
        <p:nvGraphicFramePr>
          <p:cNvPr id="9" name="Tabla 8">
            <a:extLst>
              <a:ext uri="{FF2B5EF4-FFF2-40B4-BE49-F238E27FC236}">
                <a16:creationId xmlns:a16="http://schemas.microsoft.com/office/drawing/2014/main" id="{AE40EB46-60CF-701A-D01F-6ECEAFD09104}"/>
              </a:ext>
            </a:extLst>
          </p:cNvPr>
          <p:cNvGraphicFramePr>
            <a:graphicFrameLocks noGrp="1"/>
          </p:cNvGraphicFramePr>
          <p:nvPr>
            <p:extLst>
              <p:ext uri="{D42A27DB-BD31-4B8C-83A1-F6EECF244321}">
                <p14:modId xmlns:p14="http://schemas.microsoft.com/office/powerpoint/2010/main" val="3833072282"/>
              </p:ext>
            </p:extLst>
          </p:nvPr>
        </p:nvGraphicFramePr>
        <p:xfrm>
          <a:off x="5089737" y="3725227"/>
          <a:ext cx="3562558" cy="3017520"/>
        </p:xfrm>
        <a:graphic>
          <a:graphicData uri="http://schemas.openxmlformats.org/drawingml/2006/table">
            <a:tbl>
              <a:tblPr firstRow="1" firstCol="1" bandRow="1"/>
              <a:tblGrid>
                <a:gridCol w="1112655">
                  <a:extLst>
                    <a:ext uri="{9D8B030D-6E8A-4147-A177-3AD203B41FA5}">
                      <a16:colId xmlns:a16="http://schemas.microsoft.com/office/drawing/2014/main" val="2727486410"/>
                    </a:ext>
                  </a:extLst>
                </a:gridCol>
                <a:gridCol w="2449903">
                  <a:extLst>
                    <a:ext uri="{9D8B030D-6E8A-4147-A177-3AD203B41FA5}">
                      <a16:colId xmlns:a16="http://schemas.microsoft.com/office/drawing/2014/main" val="1041935573"/>
                    </a:ext>
                  </a:extLst>
                </a:gridCol>
              </a:tblGrid>
              <a:tr h="172720">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Nombre de la familia</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¿Cómo brindo acompañamiento? </a:t>
                      </a:r>
                      <a:r>
                        <a:rPr lang="es-ES" sz="900" b="1">
                          <a:effectLst/>
                          <a:latin typeface="Calibri Light" panose="020F0302020204030204" pitchFamily="34" charset="0"/>
                          <a:ea typeface="Tahoma" panose="020B0604030504040204" pitchFamily="34" charset="0"/>
                          <a:cs typeface="Times New Roman" panose="02020603050405020304" pitchFamily="18" charset="0"/>
                        </a:rPr>
                        <a:t>Correos, charlas, mensajes de texto, otro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820749886"/>
                  </a:ext>
                </a:extLst>
              </a:tr>
              <a:tr h="190500">
                <a:tc>
                  <a:txBody>
                    <a:bodyPr/>
                    <a:lstStyle/>
                    <a:p>
                      <a:endParaRPr lang="es-CR" sz="11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endParaRPr lang="es-ES" sz="1100" dirty="0">
                        <a:effectLst/>
                        <a:latin typeface="Calibri Light" panose="020F0302020204030204" pitchFamily="34" charset="0"/>
                        <a:ea typeface="Tahoma" panose="020B0604030504040204" pitchFamily="34" charset="0"/>
                        <a:cs typeface="Times New Roman" panose="02020603050405020304" pitchFamily="18" charset="0"/>
                      </a:endParaRPr>
                    </a:p>
                    <a:p>
                      <a:pPr algn="ctr">
                        <a:tabLst>
                          <a:tab pos="3276600" algn="l"/>
                        </a:tabLst>
                      </a:pPr>
                      <a:r>
                        <a:rPr lang="es-ES" sz="1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916442649"/>
                  </a:ext>
                </a:extLst>
              </a:tr>
            </a:tbl>
          </a:graphicData>
        </a:graphic>
      </p:graphicFrame>
    </p:spTree>
    <p:extLst>
      <p:ext uri="{BB962C8B-B14F-4D97-AF65-F5344CB8AC3E}">
        <p14:creationId xmlns:p14="http://schemas.microsoft.com/office/powerpoint/2010/main" val="17048310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8B155DA5-FDC7-1F45-4C78-5A3B349C6EEB}"/>
              </a:ext>
            </a:extLst>
          </p:cNvPr>
          <p:cNvGraphicFramePr>
            <a:graphicFrameLocks noGrp="1"/>
          </p:cNvGraphicFramePr>
          <p:nvPr>
            <p:extLst>
              <p:ext uri="{D42A27DB-BD31-4B8C-83A1-F6EECF244321}">
                <p14:modId xmlns:p14="http://schemas.microsoft.com/office/powerpoint/2010/main" val="1222980147"/>
              </p:ext>
            </p:extLst>
          </p:nvPr>
        </p:nvGraphicFramePr>
        <p:xfrm>
          <a:off x="1820868" y="2758440"/>
          <a:ext cx="5313177" cy="670560"/>
        </p:xfrm>
        <a:graphic>
          <a:graphicData uri="http://schemas.openxmlformats.org/drawingml/2006/table">
            <a:tbl>
              <a:tblPr firstRow="1" firstCol="1" bandRow="1"/>
              <a:tblGrid>
                <a:gridCol w="5313177">
                  <a:extLst>
                    <a:ext uri="{9D8B030D-6E8A-4147-A177-3AD203B41FA5}">
                      <a16:colId xmlns:a16="http://schemas.microsoft.com/office/drawing/2014/main" val="3979449817"/>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Presentar como evidencia el historial que han generado en ECOINS ya sea para cada persona registrada, como respaldo para obtener esta estrella adicional.</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i="1" kern="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3518152483"/>
                  </a:ext>
                </a:extLst>
              </a:tr>
            </a:tbl>
          </a:graphicData>
        </a:graphic>
      </p:graphicFrame>
      <p:sp>
        <p:nvSpPr>
          <p:cNvPr id="5" name="Rectangle 1">
            <a:extLst>
              <a:ext uri="{FF2B5EF4-FFF2-40B4-BE49-F238E27FC236}">
                <a16:creationId xmlns:a16="http://schemas.microsoft.com/office/drawing/2014/main" id="{AF8FEACB-CD8A-3085-3ACD-181B0DA4F4E9}"/>
              </a:ext>
            </a:extLst>
          </p:cNvPr>
          <p:cNvSpPr>
            <a:spLocks noChangeArrowheads="1"/>
          </p:cNvSpPr>
          <p:nvPr/>
        </p:nvSpPr>
        <p:spPr bwMode="auto">
          <a:xfrm>
            <a:off x="500391" y="504814"/>
            <a:ext cx="8367563" cy="2103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E</a:t>
            </a:r>
            <a:r>
              <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strellas adicionales</a:t>
            </a:r>
            <a:endParaRPr kumimoji="0" lang="es-ES" altLang="es-CR" sz="1300" b="0" i="0" u="none" strike="noStrike" cap="none" normalizeH="0" baseline="0" dirty="0">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Plateada</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El hogar que lleve los residuos generados en su hogar debidamente clasificados, limpios y secos, a cualquier campaña de ECOINS. Debe demostrar que llevo a cabo este procedimiento para obtener esta estrella. Revisar el material de apoyo “Reglamento 2023 de Ecoins – PBAE”, localizado en la página web del PBAE en la sección de “recursos relacionados</a:t>
            </a:r>
            <a:r>
              <a:rPr kumimoji="0" lang="es-ES" altLang="es-CR" sz="1100" b="0" i="0" u="none" strike="noStrike" cap="none" normalizeH="0" baseline="0" dirty="0">
                <a:ln>
                  <a:noFill/>
                </a:ln>
                <a:solidFill>
                  <a:srgbClr val="4472C4"/>
                </a:solidFill>
                <a:effectLst/>
                <a:latin typeface="Calibri Light" panose="020F0302020204030204" pitchFamily="34" charset="0"/>
                <a:ea typeface="Tahoma" panose="020B0604030504040204" pitchFamily="34" charset="0"/>
                <a:cs typeface="Calibri Light" panose="020F0302020204030204" pitchFamily="34" charset="0"/>
              </a:rPr>
              <a:t>”: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hlinkClick r:id="rId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hlinkClick r:id="rId2"/>
              </a:rPr>
              <a:t>https://pbae.estudiomanati.com/landing-de-categorias/hogares-sostenibles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Página web: </a:t>
            </a:r>
            <a:r>
              <a:rPr kumimoji="0" lang="es-ES" altLang="es-CR" sz="1100" b="0" i="0" u="none" strike="noStrike" cap="none" normalizeH="0" baseline="0" dirty="0">
                <a:ln>
                  <a:noFill/>
                </a:ln>
                <a:solidFill>
                  <a:srgbClr val="4472C4"/>
                </a:solidFill>
                <a:effectLst/>
                <a:latin typeface="Calibri Light" panose="020F0302020204030204" pitchFamily="34" charset="0"/>
                <a:ea typeface="Tahoma" panose="020B0604030504040204" pitchFamily="34" charset="0"/>
                <a:cs typeface="Calibri Light" panose="020F0302020204030204" pitchFamily="34" charset="0"/>
                <a:hlinkClick r:id="rId3"/>
              </a:rPr>
              <a:t>https://www.ecoins.eco/</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R" altLang="es-CR" sz="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802293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B7B229D9-B560-758A-4D49-16AD4DEB1832}"/>
              </a:ext>
            </a:extLst>
          </p:cNvPr>
          <p:cNvGraphicFramePr>
            <a:graphicFrameLocks noGrp="1"/>
          </p:cNvGraphicFramePr>
          <p:nvPr>
            <p:extLst>
              <p:ext uri="{D42A27DB-BD31-4B8C-83A1-F6EECF244321}">
                <p14:modId xmlns:p14="http://schemas.microsoft.com/office/powerpoint/2010/main" val="4103014481"/>
              </p:ext>
            </p:extLst>
          </p:nvPr>
        </p:nvGraphicFramePr>
        <p:xfrm>
          <a:off x="890992" y="1465752"/>
          <a:ext cx="7502509" cy="1005840"/>
        </p:xfrm>
        <a:graphic>
          <a:graphicData uri="http://schemas.openxmlformats.org/drawingml/2006/table">
            <a:tbl>
              <a:tblPr firstRow="1" firstCol="1" bandRow="1"/>
              <a:tblGrid>
                <a:gridCol w="7502509">
                  <a:extLst>
                    <a:ext uri="{9D8B030D-6E8A-4147-A177-3AD203B41FA5}">
                      <a16:colId xmlns:a16="http://schemas.microsoft.com/office/drawing/2014/main" val="2433986451"/>
                    </a:ext>
                  </a:extLst>
                </a:gridCol>
              </a:tblGrid>
              <a:tr h="0">
                <a:tc>
                  <a:txBody>
                    <a:bodyPr/>
                    <a:lstStyle/>
                    <a:p>
                      <a:pPr algn="ctr"/>
                      <a:r>
                        <a:rPr lang="es-ES" sz="1100" b="1" u="sng" kern="1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1100" b="1" kern="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el formulario en el siguiente enlace: </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u="sng" kern="100" dirty="0">
                          <a:solidFill>
                            <a:srgbClr val="4472C4"/>
                          </a:solidFill>
                          <a:effectLst/>
                          <a:latin typeface="Calibri Light" panose="020F0302020204030204" pitchFamily="34" charset="0"/>
                          <a:ea typeface="Tahoma" panose="020B0604030504040204" pitchFamily="34" charset="0"/>
                          <a:cs typeface="Times New Roman" panose="02020603050405020304" pitchFamily="18" charset="0"/>
                          <a:hlinkClick r:id="rId2"/>
                        </a:rPr>
                        <a:t>https://docs.google.com/forms/d/e/1FAIpQLScb2gSN1hTuJdXDz3E5YaFpYOuyHx1dA8frDer8kQDoKzqXeQ/viewform?usp=sf_link</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i="1" kern="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el Cuadro N°23 como respaldo para obtener esta estrella adicional.</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i="1" kern="1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458553112"/>
                  </a:ext>
                </a:extLst>
              </a:tr>
            </a:tbl>
          </a:graphicData>
        </a:graphic>
      </p:graphicFrame>
      <p:graphicFrame>
        <p:nvGraphicFramePr>
          <p:cNvPr id="5" name="Tabla 4">
            <a:extLst>
              <a:ext uri="{FF2B5EF4-FFF2-40B4-BE49-F238E27FC236}">
                <a16:creationId xmlns:a16="http://schemas.microsoft.com/office/drawing/2014/main" id="{FB8C33B4-3D5F-48AD-49D6-0B7CD3723FF2}"/>
              </a:ext>
            </a:extLst>
          </p:cNvPr>
          <p:cNvGraphicFramePr>
            <a:graphicFrameLocks noGrp="1"/>
          </p:cNvGraphicFramePr>
          <p:nvPr>
            <p:extLst>
              <p:ext uri="{D42A27DB-BD31-4B8C-83A1-F6EECF244321}">
                <p14:modId xmlns:p14="http://schemas.microsoft.com/office/powerpoint/2010/main" val="2872922668"/>
              </p:ext>
            </p:extLst>
          </p:nvPr>
        </p:nvGraphicFramePr>
        <p:xfrm>
          <a:off x="2017498" y="3094398"/>
          <a:ext cx="5109004" cy="3417167"/>
        </p:xfrm>
        <a:graphic>
          <a:graphicData uri="http://schemas.openxmlformats.org/drawingml/2006/table">
            <a:tbl>
              <a:tblPr firstRow="1" firstCol="1" bandRow="1"/>
              <a:tblGrid>
                <a:gridCol w="5109004">
                  <a:extLst>
                    <a:ext uri="{9D8B030D-6E8A-4147-A177-3AD203B41FA5}">
                      <a16:colId xmlns:a16="http://schemas.microsoft.com/office/drawing/2014/main" val="3063653435"/>
                    </a:ext>
                  </a:extLst>
                </a:gridCol>
              </a:tblGrid>
              <a:tr h="311798">
                <a:tc>
                  <a:txBody>
                    <a:bodyPr/>
                    <a:lstStyle/>
                    <a:p>
                      <a:pPr algn="ctr">
                        <a:tabLst>
                          <a:tab pos="3276600" algn="l"/>
                        </a:tabLst>
                      </a:pPr>
                      <a:r>
                        <a:rPr lang="es-ES" sz="1100" b="1">
                          <a:effectLst/>
                          <a:latin typeface="Calibri Light" panose="020F0302020204030204" pitchFamily="34" charset="0"/>
                          <a:ea typeface="Tahoma" panose="020B0604030504040204" pitchFamily="34" charset="0"/>
                          <a:cs typeface="Times New Roman" panose="02020603050405020304" pitchFamily="18" charset="0"/>
                        </a:rPr>
                        <a:t>Evidencia de que se completó el formulario: fotografía, pantallazo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893379687"/>
                  </a:ext>
                </a:extLst>
              </a:tr>
              <a:tr h="3105369">
                <a:tc>
                  <a:txBody>
                    <a:bodyPr/>
                    <a:lstStyle/>
                    <a:p>
                      <a:pPr algn="ctr">
                        <a:tabLst>
                          <a:tab pos="3276600" algn="l"/>
                        </a:tabLst>
                      </a:pP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723769243"/>
                  </a:ext>
                </a:extLst>
              </a:tr>
            </a:tbl>
          </a:graphicData>
        </a:graphic>
      </p:graphicFrame>
      <p:sp>
        <p:nvSpPr>
          <p:cNvPr id="6" name="Rectangle 1">
            <a:extLst>
              <a:ext uri="{FF2B5EF4-FFF2-40B4-BE49-F238E27FC236}">
                <a16:creationId xmlns:a16="http://schemas.microsoft.com/office/drawing/2014/main" id="{B526B03D-3DDF-27BE-B436-76E19CB9698C}"/>
              </a:ext>
            </a:extLst>
          </p:cNvPr>
          <p:cNvSpPr>
            <a:spLocks noChangeArrowheads="1"/>
          </p:cNvSpPr>
          <p:nvPr/>
        </p:nvSpPr>
        <p:spPr bwMode="auto">
          <a:xfrm>
            <a:off x="388189" y="346435"/>
            <a:ext cx="8195528" cy="938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276600" algn="l"/>
              </a:tabLst>
              <a:defRPr>
                <a:solidFill>
                  <a:schemeClr val="tx1"/>
                </a:solidFill>
                <a:latin typeface="Arial" panose="020B0604020202020204" pitchFamily="34" charset="0"/>
              </a:defRPr>
            </a:lvl1pPr>
            <a:lvl2pPr eaLnBrk="0" fontAlgn="base" hangingPunct="0">
              <a:spcBef>
                <a:spcPct val="0"/>
              </a:spcBef>
              <a:spcAft>
                <a:spcPct val="0"/>
              </a:spcAft>
              <a:tabLst>
                <a:tab pos="3276600" algn="l"/>
              </a:tabLst>
              <a:defRPr>
                <a:solidFill>
                  <a:schemeClr val="tx1"/>
                </a:solidFill>
                <a:latin typeface="Arial" panose="020B0604020202020204" pitchFamily="34" charset="0"/>
              </a:defRPr>
            </a:lvl2pPr>
            <a:lvl3pPr eaLnBrk="0" fontAlgn="base" hangingPunct="0">
              <a:spcBef>
                <a:spcPct val="0"/>
              </a:spcBef>
              <a:spcAft>
                <a:spcPct val="0"/>
              </a:spcAft>
              <a:tabLst>
                <a:tab pos="3276600" algn="l"/>
              </a:tabLst>
              <a:defRPr>
                <a:solidFill>
                  <a:schemeClr val="tx1"/>
                </a:solidFill>
                <a:latin typeface="Arial" panose="020B0604020202020204" pitchFamily="34" charset="0"/>
              </a:defRPr>
            </a:lvl3pPr>
            <a:lvl4pPr eaLnBrk="0" fontAlgn="base" hangingPunct="0">
              <a:spcBef>
                <a:spcPct val="0"/>
              </a:spcBef>
              <a:spcAft>
                <a:spcPct val="0"/>
              </a:spcAft>
              <a:tabLst>
                <a:tab pos="3276600" algn="l"/>
              </a:tabLst>
              <a:defRPr>
                <a:solidFill>
                  <a:schemeClr val="tx1"/>
                </a:solidFill>
                <a:latin typeface="Arial" panose="020B0604020202020204" pitchFamily="34" charset="0"/>
              </a:defRPr>
            </a:lvl4pPr>
            <a:lvl5pPr eaLnBrk="0" fontAlgn="base" hangingPunct="0">
              <a:spcBef>
                <a:spcPct val="0"/>
              </a:spcBef>
              <a:spcAft>
                <a:spcPct val="0"/>
              </a:spcAft>
              <a:tabLst>
                <a:tab pos="3276600" algn="l"/>
              </a:tabLst>
              <a:defRPr>
                <a:solidFill>
                  <a:schemeClr val="tx1"/>
                </a:solidFill>
                <a:latin typeface="Arial" panose="020B0604020202020204" pitchFamily="34" charset="0"/>
              </a:defRPr>
            </a:lvl5pPr>
            <a:lvl6pPr eaLnBrk="0" fontAlgn="base" hangingPunct="0">
              <a:spcBef>
                <a:spcPct val="0"/>
              </a:spcBef>
              <a:spcAft>
                <a:spcPct val="0"/>
              </a:spcAft>
              <a:tabLst>
                <a:tab pos="3276600" algn="l"/>
              </a:tabLst>
              <a:defRPr>
                <a:solidFill>
                  <a:schemeClr val="tx1"/>
                </a:solidFill>
                <a:latin typeface="Arial" panose="020B0604020202020204" pitchFamily="34" charset="0"/>
              </a:defRPr>
            </a:lvl6pPr>
            <a:lvl7pPr eaLnBrk="0" fontAlgn="base" hangingPunct="0">
              <a:spcBef>
                <a:spcPct val="0"/>
              </a:spcBef>
              <a:spcAft>
                <a:spcPct val="0"/>
              </a:spcAft>
              <a:tabLst>
                <a:tab pos="3276600" algn="l"/>
              </a:tabLst>
              <a:defRPr>
                <a:solidFill>
                  <a:schemeClr val="tx1"/>
                </a:solidFill>
                <a:latin typeface="Arial" panose="020B0604020202020204" pitchFamily="34" charset="0"/>
              </a:defRPr>
            </a:lvl7pPr>
            <a:lvl8pPr eaLnBrk="0" fontAlgn="base" hangingPunct="0">
              <a:spcBef>
                <a:spcPct val="0"/>
              </a:spcBef>
              <a:spcAft>
                <a:spcPct val="0"/>
              </a:spcAft>
              <a:tabLst>
                <a:tab pos="3276600" algn="l"/>
              </a:tabLst>
              <a:defRPr>
                <a:solidFill>
                  <a:schemeClr val="tx1"/>
                </a:solidFill>
                <a:latin typeface="Arial" panose="020B0604020202020204" pitchFamily="34" charset="0"/>
              </a:defRPr>
            </a:lvl8pPr>
            <a:lvl9pPr eaLnBrk="0" fontAlgn="base" hangingPunct="0">
              <a:spcBef>
                <a:spcPct val="0"/>
              </a:spcBef>
              <a:spcAft>
                <a:spcPct val="0"/>
              </a:spcAft>
              <a:tabLst>
                <a:tab pos="32766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276600" algn="l"/>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Anaranjada</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3276600" algn="l"/>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Esta estrella la puede obtener el hogar que cumpla con al menos 3 criterios de sensibilización y divulgación sobre “Bienestar Animal”. Toda la información deben colocarla directamente en el formulario habilitado y evaluado por el Equipo Técnico de Bienestar Animal,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únicamente revisarán la información que se coloque en este formulario</a:t>
            </a: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Estará habilitado desde la tercera semana de noviembre del año de participación, hasta la segunda semana de febrero del año siguiente.</a:t>
            </a:r>
            <a:endParaRPr kumimoji="0" lang="es-CR" altLang="es-CR" sz="600" b="0" i="0" u="none" strike="noStrike" cap="none" normalizeH="0" baseline="0" dirty="0">
              <a:ln>
                <a:noFill/>
              </a:ln>
              <a:solidFill>
                <a:schemeClr val="tx1"/>
              </a:solidFill>
              <a:effectLst/>
            </a:endParaRPr>
          </a:p>
        </p:txBody>
      </p:sp>
      <p:sp>
        <p:nvSpPr>
          <p:cNvPr id="8" name="CuadroTexto 7">
            <a:extLst>
              <a:ext uri="{FF2B5EF4-FFF2-40B4-BE49-F238E27FC236}">
                <a16:creationId xmlns:a16="http://schemas.microsoft.com/office/drawing/2014/main" id="{EBD1D02D-FE2F-235B-97FF-7716DF47F77D}"/>
              </a:ext>
            </a:extLst>
          </p:cNvPr>
          <p:cNvSpPr txBox="1"/>
          <p:nvPr/>
        </p:nvSpPr>
        <p:spPr>
          <a:xfrm>
            <a:off x="2190027" y="2652190"/>
            <a:ext cx="4572000" cy="26161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3276600" algn="l"/>
              </a:tabLst>
              <a:defRPr/>
            </a:pPr>
            <a:r>
              <a:rPr kumimoji="0" lang="es-ES" altLang="es-CR" sz="1100" b="1" i="0" u="none" strike="noStrike" kern="1200" cap="none" spc="0" normalizeH="0" baseline="0" noProof="0" dirty="0" bmk="_Hlk155786546">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Cuadro N°23. </a:t>
            </a:r>
            <a:r>
              <a:rPr kumimoji="0" lang="es-ES" altLang="es-CR" sz="1100" b="0" i="0" u="none" strike="noStrike" kern="1200" cap="none" spc="0" normalizeH="0" baseline="0" noProof="0" dirty="0" bmk="_Hlk155786546">
                <a:ln>
                  <a:noFill/>
                </a:ln>
                <a:solidFill>
                  <a:prstClr val="black"/>
                </a:solidFill>
                <a:effectLst/>
                <a:uLnTx/>
                <a:uFillTx/>
                <a:latin typeface="Calibri Light" panose="020F0302020204030204" pitchFamily="34" charset="0"/>
                <a:ea typeface="Tahoma" panose="020B0604030504040204" pitchFamily="34" charset="0"/>
                <a:cs typeface="Calibri Light" panose="020F0302020204030204" pitchFamily="34" charset="0"/>
              </a:rPr>
              <a:t>Estrella Anaranjada</a:t>
            </a:r>
            <a:endParaRPr kumimoji="0" lang="es-CR" altLang="es-CR" sz="600" b="0" i="0" u="none" strike="noStrike" kern="1200" cap="none" spc="0" normalizeH="0" baseline="0" noProof="0" dirty="0">
              <a:ln>
                <a:noFill/>
              </a:ln>
              <a:solidFill>
                <a:prstClr val="black"/>
              </a:solidFill>
              <a:effectLst/>
              <a:uLnTx/>
              <a:uFillTx/>
              <a:latin typeface="Aptos"/>
              <a:ea typeface="+mn-ea"/>
              <a:cs typeface="+mn-cs"/>
            </a:endParaRPr>
          </a:p>
        </p:txBody>
      </p:sp>
    </p:spTree>
    <p:extLst>
      <p:ext uri="{BB962C8B-B14F-4D97-AF65-F5344CB8AC3E}">
        <p14:creationId xmlns:p14="http://schemas.microsoft.com/office/powerpoint/2010/main" val="4242155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E296B-B93E-3976-C405-5E45D7BBD68D}"/>
            </a:ext>
          </a:extLst>
        </p:cNvPr>
        <p:cNvGrpSpPr/>
        <p:nvPr/>
      </p:nvGrpSpPr>
      <p:grpSpPr>
        <a:xfrm>
          <a:off x="0" y="0"/>
          <a:ext cx="0" cy="0"/>
          <a:chOff x="0" y="0"/>
          <a:chExt cx="0" cy="0"/>
        </a:xfrm>
      </p:grpSpPr>
      <p:sp>
        <p:nvSpPr>
          <p:cNvPr id="8" name="CuadroTexto 7">
            <a:extLst>
              <a:ext uri="{FF2B5EF4-FFF2-40B4-BE49-F238E27FC236}">
                <a16:creationId xmlns:a16="http://schemas.microsoft.com/office/drawing/2014/main" id="{F850EA3A-62FE-A0DD-41AF-D7583FCC411D}"/>
              </a:ext>
            </a:extLst>
          </p:cNvPr>
          <p:cNvSpPr txBox="1"/>
          <p:nvPr/>
        </p:nvSpPr>
        <p:spPr>
          <a:xfrm>
            <a:off x="456062" y="256596"/>
            <a:ext cx="8428008" cy="60016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Información por parámetro: </a:t>
            </a:r>
            <a:r>
              <a:rPr kumimoji="0" lang="es-ES" altLang="es-C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Seguidamente se describen los puntos fundamentales requeridos para cada parámetro ambiental que el hogar debe completar para realizar su reporte, que refleje información pertinente y así optar por el Galardón Programa Bandera Azul Ecológica en la IX categoría: Hogares Sostenibles. </a:t>
            </a:r>
            <a:endParaRPr kumimoji="0" lang="es-CR" altLang="es-C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3" name="Rectangle 1">
            <a:extLst>
              <a:ext uri="{FF2B5EF4-FFF2-40B4-BE49-F238E27FC236}">
                <a16:creationId xmlns:a16="http://schemas.microsoft.com/office/drawing/2014/main" id="{79AFBCA8-2D8B-B9A2-E109-60011C6C4950}"/>
              </a:ext>
            </a:extLst>
          </p:cNvPr>
          <p:cNvSpPr>
            <a:spLocks noChangeArrowheads="1"/>
          </p:cNvSpPr>
          <p:nvPr/>
        </p:nvSpPr>
        <p:spPr bwMode="auto">
          <a:xfrm>
            <a:off x="456062" y="986463"/>
            <a:ext cx="5906638" cy="14260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228600" marR="0" lvl="0" indent="-228600" algn="l" defTabSz="914400" rtl="0" eaLnBrk="0" fontAlgn="base" latinLnBrk="0" hangingPunct="0">
              <a:lnSpc>
                <a:spcPct val="100000"/>
              </a:lnSpc>
              <a:spcBef>
                <a:spcPct val="0"/>
              </a:spcBef>
              <a:spcAft>
                <a:spcPct val="0"/>
              </a:spcAft>
              <a:buClrTx/>
              <a:buSzTx/>
              <a:buAutoNum type="arabicPeriod"/>
              <a:tabLst/>
            </a:pP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G</a:t>
            </a:r>
            <a:r>
              <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estión Integral de Residuos (20 puntos)</a:t>
            </a:r>
            <a:endParaRPr lang="es-ES" altLang="es-CR" sz="1300" dirty="0" bmk="">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marR="0" lvl="0" algn="l" defTabSz="914400" rtl="0" eaLnBrk="0" fontAlgn="base" latinLnBrk="0" hangingPunct="0">
              <a:lnSpc>
                <a:spcPct val="100000"/>
              </a:lnSpc>
              <a:spcBef>
                <a:spcPct val="0"/>
              </a:spcBef>
              <a:spcAft>
                <a:spcPct val="0"/>
              </a:spcAft>
              <a:buClrTx/>
              <a:buSzTx/>
              <a:tabLst/>
            </a:pPr>
            <a:r>
              <a:rPr kumimoji="0" lang="es-ES" altLang="es-CR" sz="1100" b="1" i="0" u="none" strike="noStrike" cap="none" normalizeH="0" baseline="0" dirty="0" bmk="">
                <a:ln>
                  <a:noFill/>
                </a:ln>
                <a:solidFill>
                  <a:schemeClr val="accent1"/>
                </a:solidFill>
                <a:effectLst/>
                <a:latin typeface="Calibri Light" panose="020F0302020204030204" pitchFamily="34" charset="0"/>
                <a:ea typeface="Calibri Light" panose="020F0302020204030204" pitchFamily="34" charset="0"/>
                <a:cs typeface="Calibri Light" panose="020F0302020204030204" pitchFamily="34" charset="0"/>
              </a:rPr>
              <a:t>1.1 Separar y medir los residuos generados en el hogar (4 puntos)</a:t>
            </a:r>
            <a:endParaRPr lang="es-ES" altLang="es-CR" sz="1100" dirty="0" bmk="">
              <a:solidFill>
                <a:schemeClr val="accent1"/>
              </a:solidFill>
              <a:latin typeface="Calibri Light" panose="020F0302020204030204" pitchFamily="34" charset="0"/>
              <a:ea typeface="Calibri Light" panose="020F0302020204030204" pitchFamily="34" charset="0"/>
              <a:cs typeface="Calibri Light" panose="020F0302020204030204" pitchFamily="34" charset="0"/>
            </a:endParaRPr>
          </a:p>
          <a:p>
            <a:pPr marR="0" lvl="0" algn="l" defTabSz="914400" rtl="0" eaLnBrk="0" fontAlgn="base" latinLnBrk="0" hangingPunct="0">
              <a:lnSpc>
                <a:spcPct val="100000"/>
              </a:lnSpc>
              <a:spcBef>
                <a:spcPct val="0"/>
              </a:spcBef>
              <a:spcAft>
                <a:spcPct val="0"/>
              </a:spcAft>
              <a:buClrTx/>
              <a:buSzTx/>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R="0" lvl="0" algn="l" defTabSz="914400" rtl="0" eaLnBrk="0" fontAlgn="base" latinLnBrk="0" hangingPunct="0">
              <a:lnSpc>
                <a:spcPct val="100000"/>
              </a:lnSpc>
              <a:spcBef>
                <a:spcPct val="0"/>
              </a:spcBef>
              <a:spcAft>
                <a:spcPct val="0"/>
              </a:spcAft>
              <a:buClrTx/>
              <a:buSzTx/>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Separar (2 puntos):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Colocar evidencias y breve descripción de la separación – clasificación de los residuos.</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Ocupar el espacio que se necesario para colocar la información.</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endPar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p:txBody>
      </p:sp>
    </p:spTree>
    <p:extLst>
      <p:ext uri="{BB962C8B-B14F-4D97-AF65-F5344CB8AC3E}">
        <p14:creationId xmlns:p14="http://schemas.microsoft.com/office/powerpoint/2010/main" val="6085704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D72B3C7-F2CA-1E1C-CCF7-50B358FB5D7D}"/>
              </a:ext>
            </a:extLst>
          </p:cNvPr>
          <p:cNvSpPr txBox="1"/>
          <p:nvPr/>
        </p:nvSpPr>
        <p:spPr>
          <a:xfrm>
            <a:off x="763888" y="224612"/>
            <a:ext cx="7849137" cy="2235677"/>
          </a:xfrm>
          <a:prstGeom prst="rect">
            <a:avLst/>
          </a:prstGeom>
          <a:noFill/>
        </p:spPr>
        <p:txBody>
          <a:bodyPr wrap="square">
            <a:spAutoFit/>
          </a:bodyPr>
          <a:lstStyle/>
          <a:p>
            <a:pPr algn="just"/>
            <a:r>
              <a:rPr lang="es-ES" sz="1100" dirty="0">
                <a:effectLst/>
                <a:latin typeface="Calibri Light" panose="020F0302020204030204" pitchFamily="34" charset="0"/>
                <a:ea typeface="Tahoma" panose="020B0604030504040204" pitchFamily="34" charset="0"/>
              </a:rPr>
              <a:t>Además, deben considerar la siguiente información: </a:t>
            </a:r>
            <a:endParaRPr lang="es-CR" sz="1100" dirty="0">
              <a:effectLst/>
              <a:latin typeface="Tahoma" panose="020B0604030504040204" pitchFamily="34" charset="0"/>
              <a:ea typeface="Tahoma" panose="020B0604030504040204" pitchFamily="34" charset="0"/>
            </a:endParaRPr>
          </a:p>
          <a:p>
            <a:pPr algn="just"/>
            <a:endParaRPr lang="es-ES" sz="1100" dirty="0">
              <a:effectLst/>
              <a:latin typeface="Calibri Light" panose="020F0302020204030204" pitchFamily="34" charset="0"/>
              <a:ea typeface="Tahoma" panose="020B0604030504040204" pitchFamily="34" charset="0"/>
            </a:endParaRPr>
          </a:p>
          <a:p>
            <a:pPr marL="171450" indent="-171450" algn="just">
              <a:buFont typeface="Arial" panose="020B0604020202020204" pitchFamily="34" charset="0"/>
              <a:buChar char="•"/>
            </a:pPr>
            <a:r>
              <a:rPr lang="es-ES" sz="1100" dirty="0">
                <a:effectLst/>
                <a:latin typeface="Calibri Light" panose="020F0302020204030204" pitchFamily="34" charset="0"/>
                <a:ea typeface="Tahoma" panose="020B0604030504040204" pitchFamily="34" charset="0"/>
              </a:rPr>
              <a:t>Por la afectación que tiene el uso de la pólvora, tanto en animales silvestres como de</a:t>
            </a:r>
            <a:r>
              <a:rPr lang="es-ES" sz="1100" spc="5" dirty="0">
                <a:effectLst/>
                <a:latin typeface="Calibri Light" panose="020F0302020204030204" pitchFamily="34" charset="0"/>
                <a:ea typeface="Tahoma" panose="020B0604030504040204" pitchFamily="34" charset="0"/>
              </a:rPr>
              <a:t> </a:t>
            </a:r>
            <a:r>
              <a:rPr lang="es-ES" sz="1100" spc="-5" dirty="0">
                <a:effectLst/>
                <a:latin typeface="Calibri Light" panose="020F0302020204030204" pitchFamily="34" charset="0"/>
                <a:ea typeface="Tahoma" panose="020B0604030504040204" pitchFamily="34" charset="0"/>
              </a:rPr>
              <a:t>compañía,</a:t>
            </a:r>
            <a:r>
              <a:rPr lang="es-ES" sz="1100" spc="-115" dirty="0">
                <a:effectLst/>
                <a:latin typeface="Calibri Light" panose="020F0302020204030204" pitchFamily="34" charset="0"/>
                <a:ea typeface="Tahoma" panose="020B0604030504040204" pitchFamily="34" charset="0"/>
              </a:rPr>
              <a:t> </a:t>
            </a:r>
            <a:r>
              <a:rPr lang="es-ES" sz="1100" spc="-5" dirty="0">
                <a:effectLst/>
                <a:latin typeface="Calibri Light" panose="020F0302020204030204" pitchFamily="34" charset="0"/>
                <a:ea typeface="Tahoma" panose="020B0604030504040204" pitchFamily="34" charset="0"/>
              </a:rPr>
              <a:t>el</a:t>
            </a:r>
            <a:r>
              <a:rPr lang="es-ES" sz="1100" spc="-105" dirty="0">
                <a:effectLst/>
                <a:latin typeface="Calibri Light" panose="020F0302020204030204" pitchFamily="34" charset="0"/>
                <a:ea typeface="Tahoma" panose="020B0604030504040204" pitchFamily="34" charset="0"/>
              </a:rPr>
              <a:t> </a:t>
            </a:r>
            <a:r>
              <a:rPr lang="es-ES" sz="1100" spc="-5" dirty="0">
                <a:effectLst/>
                <a:latin typeface="Calibri Light" panose="020F0302020204030204" pitchFamily="34" charset="0"/>
                <a:ea typeface="Tahoma" panose="020B0604030504040204" pitchFamily="34" charset="0"/>
              </a:rPr>
              <a:t>PBAE</a:t>
            </a:r>
            <a:r>
              <a:rPr lang="es-ES" sz="1100" spc="-100" dirty="0">
                <a:effectLst/>
                <a:latin typeface="Calibri Light" panose="020F0302020204030204" pitchFamily="34" charset="0"/>
                <a:ea typeface="Tahoma" panose="020B0604030504040204" pitchFamily="34" charset="0"/>
              </a:rPr>
              <a:t> </a:t>
            </a:r>
            <a:r>
              <a:rPr lang="es-ES" sz="1100" spc="-5" dirty="0">
                <a:effectLst/>
                <a:latin typeface="Calibri Light" panose="020F0302020204030204" pitchFamily="34" charset="0"/>
                <a:ea typeface="Tahoma" panose="020B0604030504040204" pitchFamily="34" charset="0"/>
              </a:rPr>
              <a:t>está</a:t>
            </a:r>
            <a:r>
              <a:rPr lang="es-ES" sz="1100" spc="-115" dirty="0">
                <a:effectLst/>
                <a:latin typeface="Calibri Light" panose="020F0302020204030204" pitchFamily="34" charset="0"/>
                <a:ea typeface="Tahoma" panose="020B0604030504040204" pitchFamily="34" charset="0"/>
              </a:rPr>
              <a:t> </a:t>
            </a:r>
            <a:r>
              <a:rPr lang="es-ES" sz="1100" spc="-5" dirty="0">
                <a:effectLst/>
                <a:latin typeface="Calibri Light" panose="020F0302020204030204" pitchFamily="34" charset="0"/>
                <a:ea typeface="Tahoma" panose="020B0604030504040204" pitchFamily="34" charset="0"/>
              </a:rPr>
              <a:t>promoviendo</a:t>
            </a:r>
            <a:r>
              <a:rPr lang="es-ES" sz="1100" spc="-105" dirty="0">
                <a:effectLst/>
                <a:latin typeface="Calibri Light" panose="020F0302020204030204" pitchFamily="34" charset="0"/>
                <a:ea typeface="Tahoma" panose="020B0604030504040204" pitchFamily="34" charset="0"/>
              </a:rPr>
              <a:t> </a:t>
            </a:r>
            <a:r>
              <a:rPr lang="es-ES" sz="1100" spc="-5" dirty="0">
                <a:effectLst/>
                <a:latin typeface="Calibri Light" panose="020F0302020204030204" pitchFamily="34" charset="0"/>
                <a:ea typeface="Tahoma" panose="020B0604030504040204" pitchFamily="34" charset="0"/>
              </a:rPr>
              <a:t>la</a:t>
            </a:r>
            <a:r>
              <a:rPr lang="es-ES" sz="1100" spc="-105" dirty="0">
                <a:effectLst/>
                <a:latin typeface="Calibri Light" panose="020F0302020204030204" pitchFamily="34" charset="0"/>
                <a:ea typeface="Tahoma" panose="020B0604030504040204" pitchFamily="34" charset="0"/>
              </a:rPr>
              <a:t> </a:t>
            </a:r>
            <a:r>
              <a:rPr lang="es-ES" sz="1100" spc="-5" dirty="0">
                <a:effectLst/>
                <a:latin typeface="Calibri Light" panose="020F0302020204030204" pitchFamily="34" charset="0"/>
                <a:ea typeface="Tahoma" panose="020B0604030504040204" pitchFamily="34" charset="0"/>
              </a:rPr>
              <a:t>no</a:t>
            </a:r>
            <a:r>
              <a:rPr lang="es-ES" sz="1100" spc="-100" dirty="0">
                <a:effectLst/>
                <a:latin typeface="Calibri Light" panose="020F0302020204030204" pitchFamily="34" charset="0"/>
                <a:ea typeface="Tahoma" panose="020B0604030504040204" pitchFamily="34" charset="0"/>
              </a:rPr>
              <a:t> </a:t>
            </a:r>
            <a:r>
              <a:rPr lang="es-ES" sz="1100" spc="-5" dirty="0">
                <a:effectLst/>
                <a:latin typeface="Calibri Light" panose="020F0302020204030204" pitchFamily="34" charset="0"/>
                <a:ea typeface="Tahoma" panose="020B0604030504040204" pitchFamily="34" charset="0"/>
              </a:rPr>
              <a:t>utilización</a:t>
            </a:r>
            <a:r>
              <a:rPr lang="es-ES" sz="1100" spc="-10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a:t>
            </a:r>
            <a:r>
              <a:rPr lang="es-ES" sz="1100" spc="-10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esta,</a:t>
            </a:r>
            <a:r>
              <a:rPr lang="es-ES" sz="1100" spc="-11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en</a:t>
            </a:r>
            <a:r>
              <a:rPr lang="es-ES" sz="1100" spc="-10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ninguna</a:t>
            </a:r>
            <a:r>
              <a:rPr lang="es-ES" sz="1100" spc="-10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época</a:t>
            </a:r>
            <a:r>
              <a:rPr lang="es-ES" sz="1100" spc="-10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del</a:t>
            </a:r>
            <a:r>
              <a:rPr lang="es-ES" sz="1100" spc="-10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año,</a:t>
            </a:r>
            <a:r>
              <a:rPr lang="es-ES" sz="1100" spc="-38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para</a:t>
            </a:r>
            <a:r>
              <a:rPr lang="es-ES" sz="1100" spc="-7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evitar</a:t>
            </a:r>
            <a:r>
              <a:rPr lang="es-ES" sz="1100" spc="-6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fobias,</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automutilaciones,</a:t>
            </a:r>
            <a:r>
              <a:rPr lang="es-ES" sz="1100" spc="-5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fugas,</a:t>
            </a:r>
            <a:r>
              <a:rPr lang="es-ES" sz="1100" spc="-5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muertes</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y</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animales</a:t>
            </a:r>
            <a:r>
              <a:rPr lang="es-ES" sz="1100" spc="-7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heridos.</a:t>
            </a:r>
            <a:endParaRPr lang="es-CR" sz="1100" dirty="0">
              <a:latin typeface="Tahoma" panose="020B0604030504040204" pitchFamily="34" charset="0"/>
              <a:ea typeface="Tahoma" panose="020B0604030504040204" pitchFamily="34" charset="0"/>
            </a:endParaRPr>
          </a:p>
          <a:p>
            <a:pPr marL="171450" indent="-171450" algn="just">
              <a:buFont typeface="Arial" panose="020B0604020202020204" pitchFamily="34" charset="0"/>
              <a:buChar char="•"/>
            </a:pPr>
            <a:endParaRPr lang="es-ES" sz="1100" dirty="0">
              <a:effectLst/>
              <a:latin typeface="Calibri Light" panose="020F0302020204030204" pitchFamily="34" charset="0"/>
              <a:ea typeface="Tahoma" panose="020B0604030504040204" pitchFamily="34" charset="0"/>
            </a:endParaRPr>
          </a:p>
          <a:p>
            <a:pPr marL="171450" indent="-171450" algn="just">
              <a:buFont typeface="Arial" panose="020B0604020202020204" pitchFamily="34" charset="0"/>
              <a:buChar char="•"/>
            </a:pPr>
            <a:r>
              <a:rPr lang="es-ES" sz="1100" dirty="0">
                <a:effectLst/>
                <a:latin typeface="Calibri Light" panose="020F0302020204030204" pitchFamily="34" charset="0"/>
                <a:ea typeface="Tahoma" panose="020B0604030504040204" pitchFamily="34" charset="0"/>
              </a:rPr>
              <a:t>De</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acuerdo</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con</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la</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legislación</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nacional</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vigente,</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es</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prohibida</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la</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manipulación</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y</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alimentación</a:t>
            </a:r>
            <a:r>
              <a:rPr lang="es-ES" sz="1100" spc="8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a:t>
            </a:r>
            <a:r>
              <a:rPr lang="es-ES" sz="1100" spc="7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animales</a:t>
            </a:r>
            <a:r>
              <a:rPr lang="es-ES" sz="1100" spc="7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silvestres,</a:t>
            </a:r>
            <a:r>
              <a:rPr lang="es-ES" sz="1100" spc="7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así</a:t>
            </a:r>
            <a:r>
              <a:rPr lang="es-ES" sz="1100" spc="7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como</a:t>
            </a:r>
            <a:r>
              <a:rPr lang="es-ES" sz="1100" spc="7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a:t>
            </a:r>
            <a:r>
              <a:rPr lang="es-ES" sz="1100" spc="9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su</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cacería</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y</a:t>
            </a:r>
            <a:r>
              <a:rPr lang="es-ES" sz="1100" spc="9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tenencia</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“como</a:t>
            </a:r>
            <a:r>
              <a:rPr lang="es-ES" sz="1100" spc="9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mascotas”.</a:t>
            </a:r>
            <a:r>
              <a:rPr lang="es-ES" sz="1100" spc="-3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Si</a:t>
            </a:r>
            <a:r>
              <a:rPr lang="es-ES" sz="1100" spc="-4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existen</a:t>
            </a:r>
            <a:r>
              <a:rPr lang="es-ES" sz="1100" spc="-3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mascotas</a:t>
            </a:r>
            <a:r>
              <a:rPr lang="es-ES" sz="1100" spc="-3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en</a:t>
            </a:r>
            <a:r>
              <a:rPr lang="es-ES" sz="1100" spc="-3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la</a:t>
            </a:r>
            <a:r>
              <a:rPr lang="es-ES" sz="1100" spc="-4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casa</a:t>
            </a:r>
            <a:r>
              <a:rPr lang="es-ES" sz="1100" spc="-2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deben</a:t>
            </a:r>
            <a:r>
              <a:rPr lang="es-ES" sz="1100" spc="-3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a:t>
            </a:r>
            <a:r>
              <a:rPr lang="es-ES" sz="1100" spc="-4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estar</a:t>
            </a:r>
            <a:r>
              <a:rPr lang="es-ES" sz="1100" spc="-4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castrados</a:t>
            </a:r>
            <a:r>
              <a:rPr lang="es-ES" sz="1100" spc="-2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y,</a:t>
            </a:r>
            <a:r>
              <a:rPr lang="es-ES" sz="1100" spc="-4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por</a:t>
            </a:r>
            <a:r>
              <a:rPr lang="es-ES" sz="1100" spc="-2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ley</a:t>
            </a:r>
            <a:r>
              <a:rPr lang="es-ES" sz="1100" spc="-2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está</a:t>
            </a:r>
            <a:r>
              <a:rPr lang="es-ES" sz="1100" spc="-1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prohibido</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tener</a:t>
            </a:r>
            <a:r>
              <a:rPr lang="es-ES" sz="1100" spc="-38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animales</a:t>
            </a:r>
            <a:r>
              <a:rPr lang="es-ES" sz="1100" spc="-11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silvestres.</a:t>
            </a:r>
            <a:endParaRPr lang="es-CR" sz="1100" dirty="0">
              <a:latin typeface="Tahoma" panose="020B0604030504040204" pitchFamily="34" charset="0"/>
              <a:ea typeface="Tahoma" panose="020B0604030504040204" pitchFamily="34" charset="0"/>
            </a:endParaRPr>
          </a:p>
          <a:p>
            <a:pPr marL="171450" indent="-171450" algn="just">
              <a:buFont typeface="Arial" panose="020B0604020202020204" pitchFamily="34" charset="0"/>
              <a:buChar char="•"/>
            </a:pPr>
            <a:endParaRPr lang="es-ES" sz="1100" dirty="0">
              <a:effectLst/>
              <a:latin typeface="Calibri Light" panose="020F0302020204030204" pitchFamily="34" charset="0"/>
              <a:ea typeface="Tahoma" panose="020B0604030504040204" pitchFamily="34" charset="0"/>
            </a:endParaRPr>
          </a:p>
          <a:p>
            <a:pPr marL="171450" indent="-171450" algn="just">
              <a:buFont typeface="Arial" panose="020B0604020202020204" pitchFamily="34" charset="0"/>
              <a:buChar char="•"/>
            </a:pPr>
            <a:r>
              <a:rPr lang="es-ES" sz="1100" dirty="0">
                <a:effectLst/>
                <a:latin typeface="Calibri Light" panose="020F0302020204030204" pitchFamily="34" charset="0"/>
                <a:ea typeface="Tahoma" panose="020B0604030504040204" pitchFamily="34" charset="0"/>
              </a:rPr>
              <a:t>En caso de que no existan mascotas en el hogar, se debe de compensar con una</a:t>
            </a:r>
            <a:r>
              <a:rPr lang="es-ES" sz="1100" spc="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actividad</a:t>
            </a:r>
            <a:r>
              <a:rPr lang="es-ES" sz="1100" spc="-8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a:t>
            </a:r>
            <a:r>
              <a:rPr lang="es-ES" sz="1100" spc="-7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voluntariado</a:t>
            </a:r>
            <a:r>
              <a:rPr lang="es-ES" sz="1100" spc="-7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en</a:t>
            </a:r>
            <a:r>
              <a:rPr lang="es-ES" sz="1100" spc="-8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materia</a:t>
            </a:r>
            <a:r>
              <a:rPr lang="es-ES" sz="1100" spc="-8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a:t>
            </a:r>
            <a:r>
              <a:rPr lang="es-ES" sz="1100" spc="-7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bienestar</a:t>
            </a:r>
            <a:r>
              <a:rPr lang="es-ES" sz="1100" spc="-11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animal.</a:t>
            </a:r>
            <a:endParaRPr lang="es-CR" sz="1100" dirty="0">
              <a:effectLst/>
              <a:latin typeface="Tahoma" panose="020B0604030504040204" pitchFamily="34" charset="0"/>
              <a:ea typeface="Tahoma" panose="020B0604030504040204" pitchFamily="34" charset="0"/>
            </a:endParaRPr>
          </a:p>
          <a:p>
            <a:pPr marR="305435" algn="just">
              <a:lnSpc>
                <a:spcPct val="98000"/>
              </a:lnSpc>
              <a:spcBef>
                <a:spcPts val="920"/>
              </a:spcBef>
              <a:spcAft>
                <a:spcPts val="0"/>
              </a:spcAft>
              <a:tabLst>
                <a:tab pos="847725" algn="l"/>
              </a:tabLst>
            </a:pPr>
            <a:r>
              <a:rPr lang="es-ES" sz="1100" dirty="0">
                <a:effectLst/>
                <a:latin typeface="Calibri Light" panose="020F0302020204030204" pitchFamily="34" charset="0"/>
                <a:ea typeface="Tahoma" panose="020B0604030504040204" pitchFamily="34" charset="0"/>
              </a:rPr>
              <a:t>Dudas</a:t>
            </a:r>
            <a:r>
              <a:rPr lang="es-ES" sz="1100" spc="-5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por</a:t>
            </a:r>
            <a:r>
              <a:rPr lang="es-ES" sz="1100" spc="-6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favor</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a:t>
            </a:r>
            <a:r>
              <a:rPr lang="es-ES" sz="1100" spc="-5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escribir</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al</a:t>
            </a:r>
            <a:r>
              <a:rPr lang="es-ES" sz="1100" spc="-6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correo</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electrónico</a:t>
            </a:r>
            <a:r>
              <a:rPr lang="es-ES" sz="1100" spc="-7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del</a:t>
            </a:r>
            <a:r>
              <a:rPr lang="es-ES" sz="1100" spc="-5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Equipo</a:t>
            </a:r>
            <a:r>
              <a:rPr lang="es-ES" sz="1100" spc="-6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Técnico</a:t>
            </a:r>
            <a:r>
              <a:rPr lang="es-ES" sz="1100" spc="-55"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de</a:t>
            </a:r>
            <a:r>
              <a:rPr lang="es-ES" sz="1100" spc="-6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Bienestar</a:t>
            </a:r>
            <a:r>
              <a:rPr lang="es-ES" sz="1100" spc="-60" dirty="0">
                <a:effectLst/>
                <a:latin typeface="Calibri Light" panose="020F0302020204030204" pitchFamily="34" charset="0"/>
                <a:ea typeface="Tahoma" panose="020B0604030504040204" pitchFamily="34" charset="0"/>
              </a:rPr>
              <a:t> </a:t>
            </a:r>
            <a:r>
              <a:rPr lang="es-ES" sz="1100" dirty="0">
                <a:effectLst/>
                <a:latin typeface="Calibri Light" panose="020F0302020204030204" pitchFamily="34" charset="0"/>
                <a:ea typeface="Tahoma" panose="020B0604030504040204" pitchFamily="34" charset="0"/>
              </a:rPr>
              <a:t>Animal:</a:t>
            </a:r>
            <a:r>
              <a:rPr lang="es-ES" sz="1100" spc="-380" dirty="0">
                <a:solidFill>
                  <a:srgbClr val="0462C1"/>
                </a:solidFill>
                <a:effectLst/>
                <a:latin typeface="Calibri Light" panose="020F0302020204030204" pitchFamily="34" charset="0"/>
                <a:ea typeface="Tahoma" panose="020B0604030504040204" pitchFamily="34" charset="0"/>
              </a:rPr>
              <a:t> </a:t>
            </a:r>
            <a:r>
              <a:rPr lang="es-ES" sz="1100" u="sng" dirty="0">
                <a:solidFill>
                  <a:srgbClr val="0462C1"/>
                </a:solidFill>
                <a:effectLst/>
                <a:latin typeface="Calibri Light" panose="020F0302020204030204" pitchFamily="34" charset="0"/>
                <a:ea typeface="Tahoma" panose="020B0604030504040204" pitchFamily="34" charset="0"/>
                <a:hlinkClick r:id="rId2"/>
              </a:rPr>
              <a:t>bienestaranimalpbae@gmail.com</a:t>
            </a:r>
            <a:endParaRPr lang="es-CR" sz="1100" dirty="0">
              <a:effectLst/>
              <a:latin typeface="Tahoma" panose="020B0604030504040204" pitchFamily="34" charset="0"/>
              <a:ea typeface="Tahoma" panose="020B0604030504040204" pitchFamily="34" charset="0"/>
            </a:endParaRPr>
          </a:p>
        </p:txBody>
      </p:sp>
      <p:sp>
        <p:nvSpPr>
          <p:cNvPr id="7" name="CuadroTexto 6">
            <a:extLst>
              <a:ext uri="{FF2B5EF4-FFF2-40B4-BE49-F238E27FC236}">
                <a16:creationId xmlns:a16="http://schemas.microsoft.com/office/drawing/2014/main" id="{0EC14E28-34EC-2539-9852-069FA5BCB232}"/>
              </a:ext>
            </a:extLst>
          </p:cNvPr>
          <p:cNvSpPr txBox="1"/>
          <p:nvPr/>
        </p:nvSpPr>
        <p:spPr>
          <a:xfrm>
            <a:off x="1587261" y="2639537"/>
            <a:ext cx="6202392"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N°24.</a:t>
            </a:r>
            <a:r>
              <a:rPr lang="es-ES" sz="1100" dirty="0">
                <a:effectLst/>
                <a:latin typeface="Calibri Light" panose="020F0302020204030204" pitchFamily="34" charset="0"/>
                <a:ea typeface="Tahoma" panose="020B0604030504040204" pitchFamily="34" charset="0"/>
              </a:rPr>
              <a:t> Criterios por evaluar por el Equipo Técnico de Bienestar Animal - PBAE</a:t>
            </a:r>
            <a:endParaRPr lang="es-CR" sz="1100" dirty="0">
              <a:effectLst/>
              <a:latin typeface="Tahoma" panose="020B0604030504040204" pitchFamily="34" charset="0"/>
              <a:ea typeface="Tahoma" panose="020B0604030504040204" pitchFamily="34" charset="0"/>
            </a:endParaRPr>
          </a:p>
        </p:txBody>
      </p:sp>
      <p:graphicFrame>
        <p:nvGraphicFramePr>
          <p:cNvPr id="8" name="Tabla 7">
            <a:extLst>
              <a:ext uri="{FF2B5EF4-FFF2-40B4-BE49-F238E27FC236}">
                <a16:creationId xmlns:a16="http://schemas.microsoft.com/office/drawing/2014/main" id="{00E13C8E-8A36-9140-A99B-A362140AA879}"/>
              </a:ext>
            </a:extLst>
          </p:cNvPr>
          <p:cNvGraphicFramePr>
            <a:graphicFrameLocks noGrp="1"/>
          </p:cNvGraphicFramePr>
          <p:nvPr>
            <p:extLst>
              <p:ext uri="{D42A27DB-BD31-4B8C-83A1-F6EECF244321}">
                <p14:modId xmlns:p14="http://schemas.microsoft.com/office/powerpoint/2010/main" val="1724177206"/>
              </p:ext>
            </p:extLst>
          </p:nvPr>
        </p:nvGraphicFramePr>
        <p:xfrm>
          <a:off x="820409" y="3013485"/>
          <a:ext cx="7503179" cy="3445564"/>
        </p:xfrm>
        <a:graphic>
          <a:graphicData uri="http://schemas.openxmlformats.org/drawingml/2006/table">
            <a:tbl>
              <a:tblPr firstRow="1" firstCol="1" lastRow="1" lastCol="1" bandRow="1" bandCol="1"/>
              <a:tblGrid>
                <a:gridCol w="826850">
                  <a:extLst>
                    <a:ext uri="{9D8B030D-6E8A-4147-A177-3AD203B41FA5}">
                      <a16:colId xmlns:a16="http://schemas.microsoft.com/office/drawing/2014/main" val="4182253165"/>
                    </a:ext>
                  </a:extLst>
                </a:gridCol>
                <a:gridCol w="1199008">
                  <a:extLst>
                    <a:ext uri="{9D8B030D-6E8A-4147-A177-3AD203B41FA5}">
                      <a16:colId xmlns:a16="http://schemas.microsoft.com/office/drawing/2014/main" val="4108751820"/>
                    </a:ext>
                  </a:extLst>
                </a:gridCol>
                <a:gridCol w="3244375">
                  <a:extLst>
                    <a:ext uri="{9D8B030D-6E8A-4147-A177-3AD203B41FA5}">
                      <a16:colId xmlns:a16="http://schemas.microsoft.com/office/drawing/2014/main" val="768047354"/>
                    </a:ext>
                  </a:extLst>
                </a:gridCol>
                <a:gridCol w="2232946">
                  <a:extLst>
                    <a:ext uri="{9D8B030D-6E8A-4147-A177-3AD203B41FA5}">
                      <a16:colId xmlns:a16="http://schemas.microsoft.com/office/drawing/2014/main" val="1092798206"/>
                    </a:ext>
                  </a:extLst>
                </a:gridCol>
              </a:tblGrid>
              <a:tr h="206020">
                <a:tc gridSpan="2">
                  <a:txBody>
                    <a:bodyPr/>
                    <a:lstStyle/>
                    <a:p>
                      <a:pPr marR="883285" algn="ctr">
                        <a:spcBef>
                          <a:spcPts val="320"/>
                        </a:spcBef>
                        <a:spcAft>
                          <a:spcPts val="0"/>
                        </a:spcAft>
                      </a:pPr>
                      <a:r>
                        <a:rPr lang="es-ES" sz="900" b="1">
                          <a:effectLst/>
                          <a:latin typeface="Calibri Light" panose="020F0302020204030204" pitchFamily="34" charset="0"/>
                          <a:ea typeface="Tahoma" panose="020B0604030504040204" pitchFamily="34" charset="0"/>
                          <a:cs typeface="Times New Roman" panose="02020603050405020304" pitchFamily="18" charset="0"/>
                        </a:rPr>
                        <a:t>Criterios</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hMerge="1">
                  <a:txBody>
                    <a:bodyPr/>
                    <a:lstStyle/>
                    <a:p>
                      <a:endParaRPr lang="es-CR"/>
                    </a:p>
                  </a:txBody>
                  <a:tcPr/>
                </a:tc>
                <a:tc>
                  <a:txBody>
                    <a:bodyPr/>
                    <a:lstStyle/>
                    <a:p>
                      <a:pPr algn="ctr">
                        <a:spcBef>
                          <a:spcPts val="320"/>
                        </a:spcBef>
                      </a:pPr>
                      <a:r>
                        <a:rPr lang="es-ES" sz="900" b="1">
                          <a:effectLst/>
                          <a:latin typeface="Calibri Light" panose="020F0302020204030204" pitchFamily="34" charset="0"/>
                          <a:ea typeface="Tahoma" panose="020B0604030504040204" pitchFamily="34" charset="0"/>
                          <a:cs typeface="Times New Roman" panose="02020603050405020304" pitchFamily="18" charset="0"/>
                        </a:rPr>
                        <a:t>Descripción</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pPr algn="ctr">
                        <a:spcBef>
                          <a:spcPts val="320"/>
                        </a:spcBef>
                      </a:pPr>
                      <a:r>
                        <a:rPr lang="es-ES" sz="900" b="1">
                          <a:effectLst/>
                          <a:latin typeface="Calibri Light" panose="020F0302020204030204" pitchFamily="34" charset="0"/>
                          <a:ea typeface="Tahoma" panose="020B0604030504040204" pitchFamily="34" charset="0"/>
                          <a:cs typeface="Times New Roman" panose="02020603050405020304" pitchFamily="18" charset="0"/>
                        </a:rPr>
                        <a:t>Evidencias</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extLst>
                  <a:ext uri="{0D108BD9-81ED-4DB2-BD59-A6C34878D82A}">
                    <a16:rowId xmlns:a16="http://schemas.microsoft.com/office/drawing/2014/main" val="1324905861"/>
                  </a:ext>
                </a:extLst>
              </a:tr>
              <a:tr h="1134699">
                <a:tc>
                  <a:txBody>
                    <a:bodyPr/>
                    <a:lstStyle/>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a:spcBef>
                          <a:spcPts val="40"/>
                        </a:spcBef>
                      </a:pPr>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marL="161290">
                        <a:spcBef>
                          <a:spcPts val="5"/>
                        </a:spcBef>
                        <a:spcAft>
                          <a:spcPts val="0"/>
                        </a:spcAft>
                      </a:pPr>
                      <a:r>
                        <a:rPr lang="es-ES" sz="900" b="1">
                          <a:effectLst/>
                          <a:latin typeface="Calibri Light" panose="020F0302020204030204" pitchFamily="34" charset="0"/>
                          <a:ea typeface="Tahoma" panose="020B0604030504040204" pitchFamily="34" charset="0"/>
                          <a:cs typeface="Times New Roman" panose="02020603050405020304" pitchFamily="18" charset="0"/>
                        </a:rPr>
                        <a:t>Criterio</a:t>
                      </a:r>
                      <a:r>
                        <a:rPr lang="es-ES" sz="900" b="1" spc="-10">
                          <a:effectLst/>
                          <a:latin typeface="Calibri Light" panose="020F0302020204030204" pitchFamily="34" charset="0"/>
                          <a:ea typeface="Tahoma" panose="020B0604030504040204" pitchFamily="34" charset="0"/>
                          <a:cs typeface="Times New Roman" panose="02020603050405020304" pitchFamily="18" charset="0"/>
                        </a:rPr>
                        <a:t> </a:t>
                      </a:r>
                      <a:r>
                        <a:rPr lang="es-ES" sz="900" b="1">
                          <a:effectLst/>
                          <a:latin typeface="Calibri Light" panose="020F0302020204030204" pitchFamily="34" charset="0"/>
                          <a:ea typeface="Tahoma" panose="020B0604030504040204" pitchFamily="34" charset="0"/>
                          <a:cs typeface="Times New Roman" panose="02020603050405020304" pitchFamily="18" charset="0"/>
                        </a:rPr>
                        <a:t>1</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a:spcBef>
                          <a:spcPts val="40"/>
                        </a:spcBef>
                      </a:pPr>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marL="407035" marR="325755" indent="-236220">
                        <a:lnSpc>
                          <a:spcPct val="103000"/>
                        </a:lnSpc>
                        <a:spcBef>
                          <a:spcPts val="5"/>
                        </a:spcBef>
                        <a:spcAft>
                          <a:spcPts val="0"/>
                        </a:spcAft>
                      </a:pPr>
                      <a:r>
                        <a:rPr lang="es-ES" sz="900" b="1" spc="-10">
                          <a:effectLst/>
                          <a:latin typeface="Calibri Light" panose="020F0302020204030204" pitchFamily="34" charset="0"/>
                          <a:ea typeface="Tahoma" panose="020B0604030504040204" pitchFamily="34" charset="0"/>
                          <a:cs typeface="Times New Roman" panose="02020603050405020304" pitchFamily="18" charset="0"/>
                        </a:rPr>
                        <a:t>Animales </a:t>
                      </a:r>
                      <a:r>
                        <a:rPr lang="es-ES" sz="900" b="1" spc="-5">
                          <a:effectLst/>
                          <a:latin typeface="Calibri Light" panose="020F0302020204030204" pitchFamily="34" charset="0"/>
                          <a:ea typeface="Tahoma" panose="020B0604030504040204" pitchFamily="34" charset="0"/>
                          <a:cs typeface="Times New Roman" panose="02020603050405020304" pitchFamily="18" charset="0"/>
                        </a:rPr>
                        <a:t>del</a:t>
                      </a:r>
                      <a:r>
                        <a:rPr lang="es-ES" sz="900" b="1" spc="-290">
                          <a:effectLst/>
                          <a:latin typeface="Calibri Light" panose="020F0302020204030204" pitchFamily="34" charset="0"/>
                          <a:ea typeface="Tahoma" panose="020B0604030504040204" pitchFamily="34" charset="0"/>
                          <a:cs typeface="Times New Roman" panose="02020603050405020304" pitchFamily="18" charset="0"/>
                        </a:rPr>
                        <a:t> </a:t>
                      </a:r>
                      <a:r>
                        <a:rPr lang="es-ES" sz="900" b="1">
                          <a:effectLst/>
                          <a:latin typeface="Calibri Light" panose="020F0302020204030204" pitchFamily="34" charset="0"/>
                          <a:ea typeface="Tahoma" panose="020B0604030504040204" pitchFamily="34" charset="0"/>
                          <a:cs typeface="Times New Roman" panose="02020603050405020304" pitchFamily="18" charset="0"/>
                        </a:rPr>
                        <a:t>Hogar</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pPr marL="141605" marR="130810" algn="ctr">
                        <a:spcAft>
                          <a:spcPts val="0"/>
                        </a:spcAft>
                      </a:pPr>
                      <a:r>
                        <a:rPr lang="es-ES" sz="900" dirty="0">
                          <a:effectLst/>
                          <a:latin typeface="Calibri Light" panose="020F0302020204030204" pitchFamily="34" charset="0"/>
                          <a:ea typeface="Tahoma" panose="020B0604030504040204" pitchFamily="34" charset="0"/>
                          <a:cs typeface="Times New Roman" panose="02020603050405020304" pitchFamily="18" charset="0"/>
                        </a:rPr>
                        <a:t>Que</a:t>
                      </a:r>
                      <a:r>
                        <a:rPr lang="es-ES" sz="900" spc="6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los</a:t>
                      </a:r>
                      <a:r>
                        <a:rPr lang="es-ES" sz="900" spc="6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animales</a:t>
                      </a:r>
                      <a:r>
                        <a:rPr lang="es-ES" sz="900" spc="6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domésticos</a:t>
                      </a:r>
                      <a:r>
                        <a:rPr lang="es-ES" sz="900" spc="6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que</a:t>
                      </a:r>
                      <a:r>
                        <a:rPr lang="es-ES" sz="900" spc="6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viven</a:t>
                      </a:r>
                      <a:r>
                        <a:rPr lang="es-ES" sz="900" spc="6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en</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el</a:t>
                      </a:r>
                      <a:r>
                        <a:rPr lang="es-ES" sz="900" spc="-8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Hogar</a:t>
                      </a:r>
                      <a:r>
                        <a:rPr lang="es-ES" sz="900" spc="-8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cuenten</a:t>
                      </a:r>
                      <a:r>
                        <a:rPr lang="es-ES" sz="900" spc="-9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con</a:t>
                      </a:r>
                      <a:r>
                        <a:rPr lang="es-ES" sz="900" spc="-9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las</a:t>
                      </a:r>
                      <a:r>
                        <a:rPr lang="es-ES" sz="900" spc="-8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cinco</a:t>
                      </a:r>
                      <a:r>
                        <a:rPr lang="es-ES" sz="900" spc="-8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libertades</a:t>
                      </a:r>
                      <a:r>
                        <a:rPr lang="es-ES" sz="900" spc="-9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o</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derechos:</a:t>
                      </a:r>
                      <a:r>
                        <a:rPr lang="es-ES" sz="900" spc="1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libertad de</a:t>
                      </a:r>
                      <a:r>
                        <a:rPr lang="es-ES" sz="900" spc="2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hambre</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y</a:t>
                      </a:r>
                      <a:r>
                        <a:rPr lang="es-ES" sz="900" spc="1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sed;</a:t>
                      </a:r>
                      <a:r>
                        <a:rPr lang="es-ES" sz="900" spc="1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libertad</a:t>
                      </a:r>
                      <a:r>
                        <a:rPr lang="es-ES" sz="900" spc="-29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de incomodidad; libertad de dolor, lesión y</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enfermedad; libertad para expresar un</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comportamiento</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normal;</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y libertad</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de miedo</a:t>
                      </a:r>
                      <a:r>
                        <a:rPr lang="es-ES" sz="900" spc="-29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y</a:t>
                      </a:r>
                      <a:r>
                        <a:rPr lang="es-ES" sz="900" spc="2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angustia.</a:t>
                      </a:r>
                      <a:r>
                        <a:rPr lang="es-ES" sz="900" spc="2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También</a:t>
                      </a:r>
                      <a:r>
                        <a:rPr lang="es-ES" sz="900" spc="1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se</a:t>
                      </a:r>
                      <a:r>
                        <a:rPr lang="es-ES" sz="900" spc="3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deberá</a:t>
                      </a:r>
                      <a:r>
                        <a:rPr lang="es-ES" sz="900" spc="1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contar</a:t>
                      </a:r>
                      <a:r>
                        <a:rPr lang="es-ES" sz="900" spc="2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con</a:t>
                      </a:r>
                      <a:r>
                        <a:rPr lang="es-ES" sz="900" spc="1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la</a:t>
                      </a:r>
                      <a:r>
                        <a:rPr lang="es-ES" sz="900" spc="-29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atención</a:t>
                      </a:r>
                      <a:r>
                        <a:rPr lang="es-ES" sz="900" spc="-8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de</a:t>
                      </a:r>
                      <a:r>
                        <a:rPr lang="es-ES" sz="900" spc="-10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un</a:t>
                      </a:r>
                      <a:endParaRPr lang="es-CR" sz="900" dirty="0">
                        <a:effectLst/>
                        <a:latin typeface="Tahoma" panose="020B0604030504040204" pitchFamily="34" charset="0"/>
                        <a:ea typeface="Tahoma" panose="020B0604030504040204" pitchFamily="34" charset="0"/>
                        <a:cs typeface="Times New Roman" panose="02020603050405020304" pitchFamily="18" charset="0"/>
                      </a:endParaRPr>
                    </a:p>
                    <a:p>
                      <a:pPr marL="182880" marR="171450" algn="ctr">
                        <a:lnSpc>
                          <a:spcPct val="111000"/>
                        </a:lnSpc>
                        <a:spcBef>
                          <a:spcPts val="95"/>
                        </a:spcBef>
                        <a:spcAft>
                          <a:spcPts val="0"/>
                        </a:spcAft>
                      </a:pPr>
                      <a:r>
                        <a:rPr lang="es-ES" sz="900" dirty="0">
                          <a:effectLst/>
                          <a:latin typeface="Calibri Light" panose="020F0302020204030204" pitchFamily="34" charset="0"/>
                          <a:ea typeface="Tahoma" panose="020B0604030504040204" pitchFamily="34" charset="0"/>
                          <a:cs typeface="Times New Roman" panose="02020603050405020304" pitchFamily="18" charset="0"/>
                        </a:rPr>
                        <a:t>médico</a:t>
                      </a:r>
                      <a:r>
                        <a:rPr lang="es-ES" sz="900" spc="5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veterinario</a:t>
                      </a:r>
                      <a:r>
                        <a:rPr lang="es-ES" sz="900" spc="5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para</a:t>
                      </a:r>
                      <a:r>
                        <a:rPr lang="es-ES" sz="900" spc="7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garantizar</a:t>
                      </a:r>
                      <a:r>
                        <a:rPr lang="es-ES" sz="900" spc="5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la</a:t>
                      </a:r>
                      <a:r>
                        <a:rPr lang="es-ES" sz="900" spc="5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salud</a:t>
                      </a:r>
                      <a:r>
                        <a:rPr lang="es-ES" sz="900" spc="-29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y</a:t>
                      </a:r>
                      <a:r>
                        <a:rPr lang="es-ES" sz="900" spc="-7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bienestar</a:t>
                      </a:r>
                      <a:r>
                        <a:rPr lang="es-ES" sz="900" spc="-6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de</a:t>
                      </a:r>
                      <a:r>
                        <a:rPr lang="es-ES" sz="900" spc="-7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estos.</a:t>
                      </a:r>
                      <a:endParaRPr lang="es-CR" sz="900" dirty="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a:spcBef>
                          <a:spcPts val="45"/>
                        </a:spcBef>
                      </a:pPr>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marL="313690" marR="299720" algn="ctr">
                        <a:spcAft>
                          <a:spcPts val="0"/>
                        </a:spcAft>
                      </a:pPr>
                      <a:r>
                        <a:rPr lang="es-ES" sz="900">
                          <a:effectLst/>
                          <a:latin typeface="Calibri Light" panose="020F0302020204030204" pitchFamily="34" charset="0"/>
                          <a:ea typeface="Tahoma" panose="020B0604030504040204" pitchFamily="34" charset="0"/>
                          <a:cs typeface="Times New Roman" panose="02020603050405020304" pitchFamily="18" charset="0"/>
                        </a:rPr>
                        <a:t>Carnet</a:t>
                      </a:r>
                      <a:r>
                        <a:rPr lang="es-ES" sz="900" spc="3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de</a:t>
                      </a:r>
                      <a:r>
                        <a:rPr lang="es-ES" sz="900" spc="1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vacunas</a:t>
                      </a:r>
                      <a:r>
                        <a:rPr lang="es-ES" sz="900" spc="1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de</a:t>
                      </a:r>
                      <a:r>
                        <a:rPr lang="es-ES" sz="900" spc="1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la</a:t>
                      </a:r>
                      <a:r>
                        <a:rPr lang="es-ES" sz="900" spc="-29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mascota; facturas;</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fotografías;</a:t>
                      </a:r>
                      <a:r>
                        <a:rPr lang="es-ES" sz="900" spc="-7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otros.</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extLst>
                  <a:ext uri="{0D108BD9-81ED-4DB2-BD59-A6C34878D82A}">
                    <a16:rowId xmlns:a16="http://schemas.microsoft.com/office/drawing/2014/main" val="2397965474"/>
                  </a:ext>
                </a:extLst>
              </a:tr>
              <a:tr h="1190445">
                <a:tc>
                  <a:txBody>
                    <a:bodyPr/>
                    <a:lstStyle/>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a:spcBef>
                          <a:spcPts val="35"/>
                        </a:spcBef>
                      </a:pPr>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marL="161290">
                        <a:spcBef>
                          <a:spcPts val="5"/>
                        </a:spcBef>
                        <a:spcAft>
                          <a:spcPts val="0"/>
                        </a:spcAft>
                      </a:pPr>
                      <a:r>
                        <a:rPr lang="es-ES" sz="900" b="1">
                          <a:effectLst/>
                          <a:latin typeface="Calibri Light" panose="020F0302020204030204" pitchFamily="34" charset="0"/>
                          <a:ea typeface="Tahoma" panose="020B0604030504040204" pitchFamily="34" charset="0"/>
                          <a:cs typeface="Times New Roman" panose="02020603050405020304" pitchFamily="18" charset="0"/>
                        </a:rPr>
                        <a:t>Criterio</a:t>
                      </a:r>
                      <a:r>
                        <a:rPr lang="es-ES" sz="900" b="1" spc="-10">
                          <a:effectLst/>
                          <a:latin typeface="Calibri Light" panose="020F0302020204030204" pitchFamily="34" charset="0"/>
                          <a:ea typeface="Tahoma" panose="020B0604030504040204" pitchFamily="34" charset="0"/>
                          <a:cs typeface="Times New Roman" panose="02020603050405020304" pitchFamily="18" charset="0"/>
                        </a:rPr>
                        <a:t> </a:t>
                      </a:r>
                      <a:r>
                        <a:rPr lang="es-ES" sz="900" b="1">
                          <a:effectLst/>
                          <a:latin typeface="Calibri Light" panose="020F0302020204030204" pitchFamily="34" charset="0"/>
                          <a:ea typeface="Tahoma" panose="020B0604030504040204" pitchFamily="34" charset="0"/>
                          <a:cs typeface="Times New Roman" panose="02020603050405020304" pitchFamily="18" charset="0"/>
                        </a:rPr>
                        <a:t>2</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a:spcBef>
                          <a:spcPts val="25"/>
                        </a:spcBef>
                      </a:pPr>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marL="175260"/>
                      <a:r>
                        <a:rPr lang="es-ES" sz="900" b="1">
                          <a:effectLst/>
                          <a:latin typeface="Calibri Light" panose="020F0302020204030204" pitchFamily="34" charset="0"/>
                          <a:ea typeface="Tahoma" panose="020B0604030504040204" pitchFamily="34" charset="0"/>
                          <a:cs typeface="Times New Roman" panose="02020603050405020304" pitchFamily="18" charset="0"/>
                        </a:rPr>
                        <a:t>Voluntariado</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pPr marL="208915" marR="199390" indent="-635" algn="ctr">
                        <a:lnSpc>
                          <a:spcPct val="101000"/>
                        </a:lnSpc>
                        <a:spcAft>
                          <a:spcPts val="0"/>
                        </a:spcAft>
                      </a:pPr>
                      <a:r>
                        <a:rPr lang="es-ES" sz="900">
                          <a:effectLst/>
                          <a:latin typeface="Calibri Light" panose="020F0302020204030204" pitchFamily="34" charset="0"/>
                          <a:ea typeface="Tahoma" panose="020B0604030504040204" pitchFamily="34" charset="0"/>
                          <a:cs typeface="Times New Roman" panose="02020603050405020304" pitchFamily="18" charset="0"/>
                        </a:rPr>
                        <a:t>Participar</a:t>
                      </a:r>
                      <a:r>
                        <a:rPr lang="es-ES" sz="900" spc="6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de</a:t>
                      </a:r>
                      <a:r>
                        <a:rPr lang="es-ES" sz="900" spc="8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actividades</a:t>
                      </a:r>
                      <a:r>
                        <a:rPr lang="es-ES" sz="900" spc="9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de</a:t>
                      </a:r>
                      <a:r>
                        <a:rPr lang="es-ES" sz="900" spc="6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voluntariado,</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enfocadas en la sensibilización y</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spc="-5">
                          <a:effectLst/>
                          <a:latin typeface="Calibri Light" panose="020F0302020204030204" pitchFamily="34" charset="0"/>
                          <a:ea typeface="Tahoma" panose="020B0604030504040204" pitchFamily="34" charset="0"/>
                          <a:cs typeface="Times New Roman" panose="02020603050405020304" pitchFamily="18" charset="0"/>
                        </a:rPr>
                        <a:t>divulgación </a:t>
                      </a:r>
                      <a:r>
                        <a:rPr lang="es-ES" sz="900">
                          <a:effectLst/>
                          <a:latin typeface="Calibri Light" panose="020F0302020204030204" pitchFamily="34" charset="0"/>
                          <a:ea typeface="Tahoma" panose="020B0604030504040204" pitchFamily="34" charset="0"/>
                          <a:cs typeface="Times New Roman" panose="02020603050405020304" pitchFamily="18" charset="0"/>
                        </a:rPr>
                        <a:t>de bienestar animal, con</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enfoque preventivo y enmarcadas dentro</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de la normativa vigente. </a:t>
                      </a:r>
                      <a:r>
                        <a:rPr lang="es-ES" sz="900" i="1">
                          <a:effectLst/>
                          <a:latin typeface="Calibri Light" panose="020F0302020204030204" pitchFamily="34" charset="0"/>
                          <a:ea typeface="Tahoma" panose="020B0604030504040204" pitchFamily="34" charset="0"/>
                          <a:cs typeface="Times New Roman" panose="02020603050405020304" pitchFamily="18" charset="0"/>
                        </a:rPr>
                        <a:t>Por ejemplo:</a:t>
                      </a:r>
                      <a:r>
                        <a:rPr lang="es-ES" sz="900" i="1"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organizar</a:t>
                      </a:r>
                      <a:r>
                        <a:rPr lang="es-ES" sz="900" spc="4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charlas</a:t>
                      </a:r>
                      <a:r>
                        <a:rPr lang="es-ES" sz="900" spc="4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sobre</a:t>
                      </a:r>
                      <a:r>
                        <a:rPr lang="es-ES" sz="900" spc="4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bienestar</a:t>
                      </a:r>
                      <a:r>
                        <a:rPr lang="es-ES" sz="900" spc="4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animal</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en el barrio*; participación en cuido de</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desove de tortugas; organizar o colaborar</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en campaña de castración en el barrio*,</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entre</a:t>
                      </a:r>
                      <a:r>
                        <a:rPr lang="es-ES" sz="900" spc="1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otros</a:t>
                      </a:r>
                      <a:r>
                        <a:rPr lang="es-ES" sz="900" spc="1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proyectos</a:t>
                      </a:r>
                      <a:r>
                        <a:rPr lang="es-ES" sz="900" spc="3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que</a:t>
                      </a:r>
                      <a:r>
                        <a:rPr lang="es-ES" sz="900" spc="1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impacten</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la</a:t>
                      </a:r>
                      <a:r>
                        <a:rPr lang="es-ES" sz="900" spc="1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raíz</a:t>
                      </a:r>
                      <a:r>
                        <a:rPr lang="es-ES" sz="900" spc="-29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del</a:t>
                      </a:r>
                      <a:r>
                        <a:rPr lang="es-ES" sz="900" spc="-8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Bienestar</a:t>
                      </a:r>
                      <a:r>
                        <a:rPr lang="es-ES" sz="900" spc="-8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Animal.</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pPr>
                        <a:spcBef>
                          <a:spcPts val="35"/>
                        </a:spcBef>
                      </a:pPr>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marL="212090" marR="196215" indent="-635" algn="ctr">
                        <a:spcAft>
                          <a:spcPts val="0"/>
                        </a:spcAft>
                      </a:pPr>
                      <a:r>
                        <a:rPr lang="es-ES" sz="900">
                          <a:effectLst/>
                          <a:latin typeface="Calibri Light" panose="020F0302020204030204" pitchFamily="34" charset="0"/>
                          <a:ea typeface="Tahoma" panose="020B0604030504040204" pitchFamily="34" charset="0"/>
                          <a:cs typeface="Times New Roman" panose="02020603050405020304" pitchFamily="18" charset="0"/>
                        </a:rPr>
                        <a:t>Listas de asistencia;</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fotografías; correos</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electrónicos/</a:t>
                      </a:r>
                      <a:r>
                        <a:rPr lang="es-ES" sz="900" spc="5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pantallazo</a:t>
                      </a:r>
                      <a:r>
                        <a:rPr lang="es-ES" sz="900" spc="4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de</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mensajes de celular sobre</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spc="-5">
                          <a:effectLst/>
                          <a:latin typeface="Calibri Light" panose="020F0302020204030204" pitchFamily="34" charset="0"/>
                          <a:ea typeface="Tahoma" panose="020B0604030504040204" pitchFamily="34" charset="0"/>
                          <a:cs typeface="Times New Roman" panose="02020603050405020304" pitchFamily="18" charset="0"/>
                        </a:rPr>
                        <a:t>coordinación</a:t>
                      </a:r>
                      <a:r>
                        <a:rPr lang="es-ES" sz="900" spc="-8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de</a:t>
                      </a:r>
                      <a:r>
                        <a:rPr lang="es-ES" sz="900" spc="-7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dinámicas,</a:t>
                      </a:r>
                      <a:r>
                        <a:rPr lang="es-ES" sz="900" spc="-31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cualquier evidencia que</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asegure que se llevaron a</a:t>
                      </a:r>
                      <a:r>
                        <a:rPr lang="es-ES" sz="900"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cabo</a:t>
                      </a:r>
                      <a:r>
                        <a:rPr lang="es-ES" sz="900" spc="-5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las</a:t>
                      </a:r>
                      <a:r>
                        <a:rPr lang="es-ES" sz="900" spc="-50">
                          <a:effectLst/>
                          <a:latin typeface="Calibri Light" panose="020F0302020204030204" pitchFamily="34" charset="0"/>
                          <a:ea typeface="Tahoma" panose="020B0604030504040204" pitchFamily="34" charset="0"/>
                          <a:cs typeface="Times New Roman" panose="02020603050405020304" pitchFamily="18" charset="0"/>
                        </a:rPr>
                        <a:t> </a:t>
                      </a:r>
                      <a:r>
                        <a:rPr lang="es-ES" sz="900">
                          <a:effectLst/>
                          <a:latin typeface="Calibri Light" panose="020F0302020204030204" pitchFamily="34" charset="0"/>
                          <a:ea typeface="Tahoma" panose="020B0604030504040204" pitchFamily="34" charset="0"/>
                          <a:cs typeface="Times New Roman" panose="02020603050405020304" pitchFamily="18" charset="0"/>
                        </a:rPr>
                        <a:t>actividades.</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extLst>
                  <a:ext uri="{0D108BD9-81ED-4DB2-BD59-A6C34878D82A}">
                    <a16:rowId xmlns:a16="http://schemas.microsoft.com/office/drawing/2014/main" val="1270621156"/>
                  </a:ext>
                </a:extLst>
              </a:tr>
              <a:tr h="914400">
                <a:tc>
                  <a:txBody>
                    <a:bodyPr/>
                    <a:lstStyle/>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marL="161290">
                        <a:spcBef>
                          <a:spcPts val="805"/>
                        </a:spcBef>
                        <a:spcAft>
                          <a:spcPts val="0"/>
                        </a:spcAft>
                      </a:pPr>
                      <a:r>
                        <a:rPr lang="es-ES" sz="900" b="1">
                          <a:effectLst/>
                          <a:latin typeface="Calibri Light" panose="020F0302020204030204" pitchFamily="34" charset="0"/>
                          <a:ea typeface="Tahoma" panose="020B0604030504040204" pitchFamily="34" charset="0"/>
                          <a:cs typeface="Times New Roman" panose="02020603050405020304" pitchFamily="18" charset="0"/>
                        </a:rPr>
                        <a:t>Criterio</a:t>
                      </a:r>
                      <a:r>
                        <a:rPr lang="es-ES" sz="900" b="1" spc="-10">
                          <a:effectLst/>
                          <a:latin typeface="Calibri Light" panose="020F0302020204030204" pitchFamily="34" charset="0"/>
                          <a:ea typeface="Tahoma" panose="020B0604030504040204" pitchFamily="34" charset="0"/>
                          <a:cs typeface="Times New Roman" panose="02020603050405020304" pitchFamily="18" charset="0"/>
                        </a:rPr>
                        <a:t> </a:t>
                      </a:r>
                      <a:r>
                        <a:rPr lang="es-ES" sz="900" b="1">
                          <a:effectLst/>
                          <a:latin typeface="Calibri Light" panose="020F0302020204030204" pitchFamily="34" charset="0"/>
                          <a:ea typeface="Tahoma" panose="020B0604030504040204" pitchFamily="34" charset="0"/>
                          <a:cs typeface="Times New Roman" panose="02020603050405020304" pitchFamily="18" charset="0"/>
                        </a:rPr>
                        <a:t>3</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r>
                        <a:rPr lang="es-ES" sz="90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a:effectLst/>
                        <a:latin typeface="Tahoma" panose="020B0604030504040204" pitchFamily="34" charset="0"/>
                        <a:ea typeface="Tahoma" panose="020B0604030504040204" pitchFamily="34" charset="0"/>
                        <a:cs typeface="Times New Roman" panose="02020603050405020304" pitchFamily="18" charset="0"/>
                      </a:endParaRPr>
                    </a:p>
                    <a:p>
                      <a:pPr marL="359410" marR="349250" algn="ctr">
                        <a:lnSpc>
                          <a:spcPct val="103000"/>
                        </a:lnSpc>
                        <a:spcBef>
                          <a:spcPts val="1005"/>
                        </a:spcBef>
                        <a:spcAft>
                          <a:spcPts val="0"/>
                        </a:spcAft>
                      </a:pPr>
                      <a:r>
                        <a:rPr lang="es-ES" sz="900" b="1">
                          <a:effectLst/>
                          <a:latin typeface="Calibri Light" panose="020F0302020204030204" pitchFamily="34" charset="0"/>
                          <a:ea typeface="Tahoma" panose="020B0604030504040204" pitchFamily="34" charset="0"/>
                          <a:cs typeface="Times New Roman" panose="02020603050405020304" pitchFamily="18" charset="0"/>
                        </a:rPr>
                        <a:t>Consumo</a:t>
                      </a:r>
                      <a:r>
                        <a:rPr lang="es-ES" sz="900" b="1" spc="-290">
                          <a:effectLst/>
                          <a:latin typeface="Calibri Light" panose="020F0302020204030204" pitchFamily="34" charset="0"/>
                          <a:ea typeface="Tahoma" panose="020B0604030504040204" pitchFamily="34" charset="0"/>
                          <a:cs typeface="Times New Roman" panose="02020603050405020304" pitchFamily="18" charset="0"/>
                        </a:rPr>
                        <a:t> </a:t>
                      </a:r>
                      <a:r>
                        <a:rPr lang="es-ES" sz="900" b="1">
                          <a:effectLst/>
                          <a:latin typeface="Calibri Light" panose="020F0302020204030204" pitchFamily="34" charset="0"/>
                          <a:ea typeface="Tahoma" panose="020B0604030504040204" pitchFamily="34" charset="0"/>
                          <a:cs typeface="Times New Roman" panose="02020603050405020304" pitchFamily="18" charset="0"/>
                        </a:rPr>
                        <a:t>libre de</a:t>
                      </a:r>
                      <a:r>
                        <a:rPr lang="es-ES" sz="900" b="1" spc="5">
                          <a:effectLst/>
                          <a:latin typeface="Calibri Light" panose="020F0302020204030204" pitchFamily="34" charset="0"/>
                          <a:ea typeface="Tahoma" panose="020B0604030504040204" pitchFamily="34" charset="0"/>
                          <a:cs typeface="Times New Roman" panose="02020603050405020304" pitchFamily="18" charset="0"/>
                        </a:rPr>
                        <a:t> </a:t>
                      </a:r>
                      <a:r>
                        <a:rPr lang="es-ES" sz="900" b="1">
                          <a:effectLst/>
                          <a:latin typeface="Calibri Light" panose="020F0302020204030204" pitchFamily="34" charset="0"/>
                          <a:ea typeface="Tahoma" panose="020B0604030504040204" pitchFamily="34" charset="0"/>
                          <a:cs typeface="Times New Roman" panose="02020603050405020304" pitchFamily="18" charset="0"/>
                        </a:rPr>
                        <a:t>crueldad</a:t>
                      </a:r>
                      <a:r>
                        <a:rPr lang="es-ES" sz="900" b="1" spc="-290">
                          <a:effectLst/>
                          <a:latin typeface="Calibri Light" panose="020F0302020204030204" pitchFamily="34" charset="0"/>
                          <a:ea typeface="Tahoma" panose="020B0604030504040204" pitchFamily="34" charset="0"/>
                          <a:cs typeface="Times New Roman" panose="02020603050405020304" pitchFamily="18" charset="0"/>
                        </a:rPr>
                        <a:t> </a:t>
                      </a:r>
                      <a:r>
                        <a:rPr lang="es-ES" sz="900" b="1">
                          <a:effectLst/>
                          <a:latin typeface="Calibri Light" panose="020F0302020204030204" pitchFamily="34" charset="0"/>
                          <a:ea typeface="Tahoma" panose="020B0604030504040204" pitchFamily="34" charset="0"/>
                          <a:cs typeface="Times New Roman" panose="02020603050405020304" pitchFamily="18" charset="0"/>
                        </a:rPr>
                        <a:t>animal</a:t>
                      </a:r>
                      <a:endParaRPr lang="es-CR" sz="90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r>
                        <a:rPr lang="es-ES" sz="9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dirty="0">
                        <a:effectLst/>
                        <a:latin typeface="Tahoma" panose="020B0604030504040204" pitchFamily="34" charset="0"/>
                        <a:ea typeface="Tahoma" panose="020B0604030504040204" pitchFamily="34" charset="0"/>
                        <a:cs typeface="Times New Roman" panose="02020603050405020304" pitchFamily="18" charset="0"/>
                      </a:endParaRPr>
                    </a:p>
                    <a:p>
                      <a:pPr>
                        <a:spcBef>
                          <a:spcPts val="30"/>
                        </a:spcBef>
                      </a:pPr>
                      <a:r>
                        <a:rPr lang="es-ES" sz="9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900" dirty="0">
                        <a:effectLst/>
                        <a:latin typeface="Tahoma" panose="020B0604030504040204" pitchFamily="34" charset="0"/>
                        <a:ea typeface="Tahoma" panose="020B0604030504040204" pitchFamily="34" charset="0"/>
                        <a:cs typeface="Times New Roman" panose="02020603050405020304" pitchFamily="18" charset="0"/>
                      </a:endParaRPr>
                    </a:p>
                    <a:p>
                      <a:pPr marL="299085" marR="300990" indent="-32385">
                        <a:spcAft>
                          <a:spcPts val="0"/>
                        </a:spcAft>
                      </a:pP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Reducir</a:t>
                      </a:r>
                      <a:r>
                        <a:rPr lang="es-ES" sz="900" spc="-9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el</a:t>
                      </a:r>
                      <a:r>
                        <a:rPr lang="es-ES" sz="900" spc="-8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consumo</a:t>
                      </a:r>
                      <a:r>
                        <a:rPr lang="es-ES" sz="900" spc="-7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de</a:t>
                      </a:r>
                      <a:r>
                        <a:rPr lang="es-ES" sz="900" spc="-9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productos</a:t>
                      </a:r>
                      <a:r>
                        <a:rPr lang="es-ES" sz="900" spc="-7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cuya</a:t>
                      </a:r>
                      <a:r>
                        <a:rPr lang="es-ES" sz="900" spc="-31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producción</a:t>
                      </a:r>
                      <a:r>
                        <a:rPr lang="es-ES" sz="900" spc="-6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implique</a:t>
                      </a:r>
                      <a:r>
                        <a:rPr lang="es-ES" sz="900" spc="-4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crueldad</a:t>
                      </a:r>
                      <a:r>
                        <a:rPr lang="es-ES" sz="900" spc="-5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animal.</a:t>
                      </a:r>
                      <a:endParaRPr lang="es-CR" sz="900" dirty="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tc>
                  <a:txBody>
                    <a:bodyPr/>
                    <a:lstStyle/>
                    <a:p>
                      <a:pPr marL="200025" marR="183515" indent="-2540" algn="ctr">
                        <a:spcAft>
                          <a:spcPts val="0"/>
                        </a:spcAft>
                      </a:pP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Relacionado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con compras</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sostenibles, pero en este</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caso</a:t>
                      </a:r>
                      <a:r>
                        <a:rPr lang="es-ES" sz="900" spc="1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se</a:t>
                      </a:r>
                      <a:r>
                        <a:rPr lang="es-ES" sz="900" spc="2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deben</a:t>
                      </a:r>
                      <a:r>
                        <a:rPr lang="es-ES" sz="900" spc="1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asegurar</a:t>
                      </a:r>
                      <a:r>
                        <a:rPr lang="es-ES" sz="900" spc="2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que</a:t>
                      </a:r>
                      <a:r>
                        <a:rPr lang="es-ES" sz="900" spc="-300"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los productos que se</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compran no han sido</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probados en animales. De</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igual forma puede ser</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cambio paulatino de estos</a:t>
                      </a:r>
                      <a:r>
                        <a:rPr lang="es-ES" sz="9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900" dirty="0">
                          <a:effectLst/>
                          <a:latin typeface="Calibri Light" panose="020F0302020204030204" pitchFamily="34" charset="0"/>
                          <a:ea typeface="Tahoma" panose="020B0604030504040204" pitchFamily="34" charset="0"/>
                          <a:cs typeface="Times New Roman" panose="02020603050405020304" pitchFamily="18" charset="0"/>
                        </a:rPr>
                        <a:t>productos.</a:t>
                      </a:r>
                      <a:endParaRPr lang="es-CR" sz="900" dirty="0">
                        <a:effectLst/>
                        <a:latin typeface="Tahoma" panose="020B0604030504040204" pitchFamily="34" charset="0"/>
                        <a:ea typeface="Tahoma" panose="020B0604030504040204" pitchFamily="34" charset="0"/>
                        <a:cs typeface="Times New Roman" panose="02020603050405020304" pitchFamily="18" charset="0"/>
                      </a:endParaRPr>
                    </a:p>
                  </a:txBody>
                  <a:tcPr marL="0" marR="0" marT="0" marB="0">
                    <a:lnL w="12700" cap="flat" cmpd="sng" algn="ctr">
                      <a:solidFill>
                        <a:srgbClr val="B8CCE3"/>
                      </a:solidFill>
                      <a:prstDash val="solid"/>
                      <a:round/>
                      <a:headEnd type="none" w="med" len="med"/>
                      <a:tailEnd type="none" w="med" len="med"/>
                    </a:lnL>
                    <a:lnR w="12700" cap="flat" cmpd="sng" algn="ctr">
                      <a:solidFill>
                        <a:srgbClr val="B8CCE3"/>
                      </a:solidFill>
                      <a:prstDash val="solid"/>
                      <a:round/>
                      <a:headEnd type="none" w="med" len="med"/>
                      <a:tailEnd type="none" w="med" len="med"/>
                    </a:lnR>
                    <a:lnT w="12700" cap="flat" cmpd="sng" algn="ctr">
                      <a:solidFill>
                        <a:srgbClr val="B8CCE3"/>
                      </a:solidFill>
                      <a:prstDash val="solid"/>
                      <a:round/>
                      <a:headEnd type="none" w="med" len="med"/>
                      <a:tailEnd type="none" w="med" len="med"/>
                    </a:lnT>
                    <a:lnB w="12700" cap="flat" cmpd="sng" algn="ctr">
                      <a:solidFill>
                        <a:srgbClr val="B8CCE3"/>
                      </a:solidFill>
                      <a:prstDash val="solid"/>
                      <a:round/>
                      <a:headEnd type="none" w="med" len="med"/>
                      <a:tailEnd type="none" w="med" len="med"/>
                    </a:lnB>
                    <a:noFill/>
                  </a:tcPr>
                </a:tc>
                <a:extLst>
                  <a:ext uri="{0D108BD9-81ED-4DB2-BD59-A6C34878D82A}">
                    <a16:rowId xmlns:a16="http://schemas.microsoft.com/office/drawing/2014/main" val="796181082"/>
                  </a:ext>
                </a:extLst>
              </a:tr>
            </a:tbl>
          </a:graphicData>
        </a:graphic>
      </p:graphicFrame>
    </p:spTree>
    <p:extLst>
      <p:ext uri="{BB962C8B-B14F-4D97-AF65-F5344CB8AC3E}">
        <p14:creationId xmlns:p14="http://schemas.microsoft.com/office/powerpoint/2010/main" val="2760469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364FB-FB5A-98B1-50C2-964DB0F08DA6}"/>
            </a:ext>
          </a:extLst>
        </p:cNvPr>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054C9946-D8D5-AEBB-C380-6BF16B2C37E2}"/>
              </a:ext>
            </a:extLst>
          </p:cNvPr>
          <p:cNvGraphicFramePr>
            <a:graphicFrameLocks noGrp="1"/>
          </p:cNvGraphicFramePr>
          <p:nvPr>
            <p:extLst>
              <p:ext uri="{D42A27DB-BD31-4B8C-83A1-F6EECF244321}">
                <p14:modId xmlns:p14="http://schemas.microsoft.com/office/powerpoint/2010/main" val="964216960"/>
              </p:ext>
            </p:extLst>
          </p:nvPr>
        </p:nvGraphicFramePr>
        <p:xfrm>
          <a:off x="5967302" y="241844"/>
          <a:ext cx="2905975" cy="1005840"/>
        </p:xfrm>
        <a:graphic>
          <a:graphicData uri="http://schemas.openxmlformats.org/drawingml/2006/table">
            <a:tbl>
              <a:tblPr firstRow="1" firstCol="1" bandRow="1">
                <a:tableStyleId>{BC89EF96-8CEA-46FF-86C4-4CE0E7609802}</a:tableStyleId>
              </a:tblPr>
              <a:tblGrid>
                <a:gridCol w="2905975">
                  <a:extLst>
                    <a:ext uri="{9D8B030D-6E8A-4147-A177-3AD203B41FA5}">
                      <a16:colId xmlns:a16="http://schemas.microsoft.com/office/drawing/2014/main" val="640586609"/>
                    </a:ext>
                  </a:extLst>
                </a:gridCol>
              </a:tblGrid>
              <a:tr h="704491">
                <a:tc>
                  <a:txBody>
                    <a:bodyPr/>
                    <a:lstStyle/>
                    <a:p>
                      <a:pPr algn="ctr"/>
                      <a:r>
                        <a:rPr lang="es-ES" sz="1100" u="sng" kern="100" dirty="0">
                          <a:effectLst/>
                          <a:latin typeface="Calibri Light" panose="020F0302020204030204" pitchFamily="34" charset="0"/>
                          <a:ea typeface="Calibri Light" panose="020F0302020204030204" pitchFamily="34" charset="0"/>
                          <a:cs typeface="Calibri Light" panose="020F0302020204030204" pitchFamily="34" charset="0"/>
                        </a:rPr>
                        <a:t>Deben:</a:t>
                      </a:r>
                      <a:endParaRPr lang="es-CR" sz="1100" kern="100" dirty="0">
                        <a:effectLst/>
                        <a:latin typeface="Calibri Light" panose="020F0302020204030204" pitchFamily="34" charset="0"/>
                        <a:ea typeface="Calibri Light" panose="020F0302020204030204" pitchFamily="34" charset="0"/>
                        <a:cs typeface="Calibri Light" panose="020F0302020204030204" pitchFamily="34" charset="0"/>
                      </a:endParaRPr>
                    </a:p>
                    <a:p>
                      <a:pPr algn="ctr"/>
                      <a:r>
                        <a:rPr lang="es-ES" sz="1100" kern="100" dirty="0">
                          <a:effectLst/>
                          <a:latin typeface="Calibri Light" panose="020F0302020204030204" pitchFamily="34" charset="0"/>
                          <a:ea typeface="Calibri Light" panose="020F0302020204030204" pitchFamily="34" charset="0"/>
                          <a:cs typeface="Calibri Light" panose="020F0302020204030204" pitchFamily="34" charset="0"/>
                        </a:rPr>
                        <a:t>Presentar evidencias y breve descripción de la separación de residuos (fotografías de la clasificación de residuos, recibos o cualquier otro respaldo). Además, completar los cuadros Cuadro N°2 (opción A o B) y Cuadro N°3 (opción A o B). </a:t>
                      </a:r>
                      <a:endParaRPr lang="es-CR" sz="1100" kern="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tc>
                <a:extLst>
                  <a:ext uri="{0D108BD9-81ED-4DB2-BD59-A6C34878D82A}">
                    <a16:rowId xmlns:a16="http://schemas.microsoft.com/office/drawing/2014/main" val="1260273303"/>
                  </a:ext>
                </a:extLst>
              </a:tr>
            </a:tbl>
          </a:graphicData>
        </a:graphic>
      </p:graphicFrame>
      <p:graphicFrame>
        <p:nvGraphicFramePr>
          <p:cNvPr id="7" name="Tabla 6">
            <a:extLst>
              <a:ext uri="{FF2B5EF4-FFF2-40B4-BE49-F238E27FC236}">
                <a16:creationId xmlns:a16="http://schemas.microsoft.com/office/drawing/2014/main" id="{C2D506D1-9776-49DB-64B6-7C0C3C5C9FF2}"/>
              </a:ext>
            </a:extLst>
          </p:cNvPr>
          <p:cNvGraphicFramePr>
            <a:graphicFrameLocks noGrp="1"/>
          </p:cNvGraphicFramePr>
          <p:nvPr>
            <p:extLst>
              <p:ext uri="{D42A27DB-BD31-4B8C-83A1-F6EECF244321}">
                <p14:modId xmlns:p14="http://schemas.microsoft.com/office/powerpoint/2010/main" val="2138359257"/>
              </p:ext>
            </p:extLst>
          </p:nvPr>
        </p:nvGraphicFramePr>
        <p:xfrm>
          <a:off x="442390" y="1638354"/>
          <a:ext cx="3440215" cy="3794760"/>
        </p:xfrm>
        <a:graphic>
          <a:graphicData uri="http://schemas.openxmlformats.org/drawingml/2006/table">
            <a:tbl>
              <a:tblPr firstRow="1" firstCol="1" bandRow="1"/>
              <a:tblGrid>
                <a:gridCol w="1154215">
                  <a:extLst>
                    <a:ext uri="{9D8B030D-6E8A-4147-A177-3AD203B41FA5}">
                      <a16:colId xmlns:a16="http://schemas.microsoft.com/office/drawing/2014/main" val="2321961683"/>
                    </a:ext>
                  </a:extLst>
                </a:gridCol>
                <a:gridCol w="1028700">
                  <a:extLst>
                    <a:ext uri="{9D8B030D-6E8A-4147-A177-3AD203B41FA5}">
                      <a16:colId xmlns:a16="http://schemas.microsoft.com/office/drawing/2014/main" val="350558602"/>
                    </a:ext>
                  </a:extLst>
                </a:gridCol>
                <a:gridCol w="1257300">
                  <a:extLst>
                    <a:ext uri="{9D8B030D-6E8A-4147-A177-3AD203B41FA5}">
                      <a16:colId xmlns:a16="http://schemas.microsoft.com/office/drawing/2014/main" val="2382141507"/>
                    </a:ext>
                  </a:extLst>
                </a:gridCol>
              </a:tblGrid>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Año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gridSpan="2">
                  <a:txBody>
                    <a:bodyPr/>
                    <a:lstStyle/>
                    <a:p>
                      <a:pPr algn="ctr"/>
                      <a:r>
                        <a:rPr lang="es-ES" sz="1100" b="1" dirty="0">
                          <a:effectLst/>
                          <a:latin typeface="Calibri Light" panose="020F0302020204030204" pitchFamily="34" charset="0"/>
                          <a:ea typeface="Calibri Light" panose="020F0302020204030204" pitchFamily="34" charset="0"/>
                          <a:cs typeface="Calibri Light" panose="020F0302020204030204" pitchFamily="34" charset="0"/>
                        </a:rPr>
                        <a:t>Año anterior al de participación</a:t>
                      </a:r>
                      <a:endParaRPr lang="es-CR" sz="1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hMerge="1">
                  <a:txBody>
                    <a:bodyPr/>
                    <a:lstStyle/>
                    <a:p>
                      <a:endParaRPr lang="es-CR"/>
                    </a:p>
                  </a:txBody>
                  <a:tcPr/>
                </a:tc>
                <a:extLst>
                  <a:ext uri="{0D108BD9-81ED-4DB2-BD59-A6C34878D82A}">
                    <a16:rowId xmlns:a16="http://schemas.microsoft.com/office/drawing/2014/main" val="2260357367"/>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Tamaño de la bolsa</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gridSpan="2">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 Pequeña ( ) Mediana ( ) Grande ( ) Jardinera </a:t>
                      </a:r>
                      <a:r>
                        <a:rPr lang="es-ES" sz="1100" baseline="30000">
                          <a:effectLst/>
                          <a:latin typeface="Calibri Light" panose="020F0302020204030204" pitchFamily="34" charset="0"/>
                          <a:ea typeface="Calibri Light" panose="020F0302020204030204" pitchFamily="34" charset="0"/>
                          <a:cs typeface="Calibri Light" panose="020F0302020204030204" pitchFamily="34" charset="0"/>
                        </a:rPr>
                        <a:t>1</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hMerge="1">
                  <a:txBody>
                    <a:bodyPr/>
                    <a:lstStyle/>
                    <a:p>
                      <a:endParaRPr lang="es-CR"/>
                    </a:p>
                  </a:txBody>
                  <a:tcPr/>
                </a:tc>
                <a:extLst>
                  <a:ext uri="{0D108BD9-81ED-4DB2-BD59-A6C34878D82A}">
                    <a16:rowId xmlns:a16="http://schemas.microsoft.com/office/drawing/2014/main" val="2053360553"/>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Tipo de residuos</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Calibri Light" panose="020F0302020204030204" pitchFamily="34" charset="0"/>
                          <a:cs typeface="Calibri Light" panose="020F0302020204030204" pitchFamily="34" charset="0"/>
                        </a:rPr>
                        <a:t>Valorizables</a:t>
                      </a:r>
                      <a:r>
                        <a:rPr lang="es-ES" sz="1100" b="1" baseline="30000" dirty="0">
                          <a:effectLst/>
                          <a:latin typeface="Calibri Light" panose="020F0302020204030204" pitchFamily="34" charset="0"/>
                          <a:ea typeface="Calibri Light" panose="020F0302020204030204" pitchFamily="34" charset="0"/>
                          <a:cs typeface="Calibri Light" panose="020F0302020204030204" pitchFamily="34" charset="0"/>
                        </a:rPr>
                        <a:t>2</a:t>
                      </a:r>
                      <a:r>
                        <a:rPr lang="es-ES" sz="1100" b="1" dirty="0">
                          <a:effectLst/>
                          <a:latin typeface="Calibri Light" panose="020F0302020204030204" pitchFamily="34" charset="0"/>
                          <a:ea typeface="Calibri Light" panose="020F0302020204030204" pitchFamily="34" charset="0"/>
                          <a:cs typeface="Calibri Light" panose="020F0302020204030204" pitchFamily="34" charset="0"/>
                        </a:rPr>
                        <a:t> (bolsas o kilogramos)</a:t>
                      </a:r>
                      <a:endParaRPr lang="es-CR" sz="1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No valorizables</a:t>
                      </a:r>
                      <a:r>
                        <a:rPr lang="es-ES" sz="1100" b="1" baseline="30000">
                          <a:effectLst/>
                          <a:latin typeface="Calibri Light" panose="020F0302020204030204" pitchFamily="34" charset="0"/>
                          <a:ea typeface="Calibri Light" panose="020F0302020204030204" pitchFamily="34" charset="0"/>
                          <a:cs typeface="Calibri Light" panose="020F0302020204030204" pitchFamily="34" charset="0"/>
                        </a:rPr>
                        <a:t>3</a:t>
                      </a:r>
                      <a:r>
                        <a:rPr lang="es-ES" sz="1100" b="1">
                          <a:effectLst/>
                          <a:latin typeface="Calibri Light" panose="020F0302020204030204" pitchFamily="34" charset="0"/>
                          <a:ea typeface="Calibri Light" panose="020F0302020204030204" pitchFamily="34" charset="0"/>
                          <a:cs typeface="Calibri Light" panose="020F0302020204030204" pitchFamily="34" charset="0"/>
                        </a:rPr>
                        <a:t> (bolsas o kilogramos)</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137350034"/>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Enero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576509482"/>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Febrero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283202982"/>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Marzo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824514736"/>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Abril</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632027744"/>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Mayo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622850880"/>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Junio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577702277"/>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Julio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787265118"/>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Agosto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741332032"/>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Septiembre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773763840"/>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Octubre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016485483"/>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Noviembre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607761142"/>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Diciembre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p>
                      <a:pPr algn="ctr"/>
                      <a:r>
                        <a:rPr lang="es-ES" sz="1100" b="1" u="sng">
                          <a:effectLst/>
                          <a:latin typeface="Calibri Light" panose="020F0302020204030204" pitchFamily="34" charset="0"/>
                          <a:ea typeface="Calibri Light" panose="020F0302020204030204" pitchFamily="34" charset="0"/>
                          <a:cs typeface="Calibri Light" panose="020F0302020204030204" pitchFamily="34" charset="0"/>
                        </a:rPr>
                        <a:t>Entrega de informe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730986601"/>
                  </a:ext>
                </a:extLst>
              </a:tr>
              <a:tr h="170815">
                <a:tc>
                  <a:txBody>
                    <a:bodyPr/>
                    <a:lstStyle/>
                    <a:p>
                      <a:pPr algn="ctr"/>
                      <a:r>
                        <a:rPr lang="es-ES" sz="1100" b="1" dirty="0">
                          <a:effectLst/>
                          <a:latin typeface="Calibri Light" panose="020F0302020204030204" pitchFamily="34" charset="0"/>
                          <a:ea typeface="Calibri Light" panose="020F0302020204030204" pitchFamily="34" charset="0"/>
                          <a:cs typeface="Calibri Light" panose="020F0302020204030204" pitchFamily="34" charset="0"/>
                        </a:rPr>
                        <a:t>TOTAL</a:t>
                      </a:r>
                      <a:endParaRPr lang="es-CR" sz="1100" dirty="0">
                        <a:effectLst/>
                        <a:latin typeface="Calibri Light" panose="020F0302020204030204" pitchFamily="34" charset="0"/>
                        <a:ea typeface="Calibri Light" panose="020F0302020204030204" pitchFamily="34" charset="0"/>
                        <a:cs typeface="Calibri Light" panose="020F0302020204030204" pitchFamily="34" charset="0"/>
                      </a:endParaRPr>
                    </a:p>
                    <a:p>
                      <a:pPr algn="ctr"/>
                      <a:r>
                        <a:rPr lang="es-ES" sz="900" dirty="0">
                          <a:effectLst/>
                          <a:latin typeface="Calibri Light" panose="020F0302020204030204" pitchFamily="34" charset="0"/>
                          <a:ea typeface="Calibri Light" panose="020F0302020204030204" pitchFamily="34" charset="0"/>
                          <a:cs typeface="Calibri Light" panose="020F0302020204030204" pitchFamily="34" charset="0"/>
                        </a:rPr>
                        <a:t>Sumatoria de bolsas o kilogramos</a:t>
                      </a:r>
                      <a:endParaRPr lang="es-CR" sz="9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003974482"/>
                  </a:ext>
                </a:extLst>
              </a:tr>
            </a:tbl>
          </a:graphicData>
        </a:graphic>
      </p:graphicFrame>
      <p:sp>
        <p:nvSpPr>
          <p:cNvPr id="9" name="Rectangle 1">
            <a:extLst>
              <a:ext uri="{FF2B5EF4-FFF2-40B4-BE49-F238E27FC236}">
                <a16:creationId xmlns:a16="http://schemas.microsoft.com/office/drawing/2014/main" id="{ACCB1B68-45F2-737D-DA1A-539CBAAF998C}"/>
              </a:ext>
            </a:extLst>
          </p:cNvPr>
          <p:cNvSpPr>
            <a:spLocks noChangeArrowheads="1"/>
          </p:cNvSpPr>
          <p:nvPr/>
        </p:nvSpPr>
        <p:spPr bwMode="auto">
          <a:xfrm>
            <a:off x="343358" y="333675"/>
            <a:ext cx="5447842" cy="671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Medir (2 puntos) </a:t>
            </a:r>
          </a:p>
          <a:p>
            <a:pPr marL="0" marR="0" lvl="0" indent="0" algn="l" defTabSz="914400" rtl="0" eaLnBrk="0" fontAlgn="base" latinLnBrk="0" hangingPunct="0">
              <a:lnSpc>
                <a:spcPct val="100000"/>
              </a:lnSpc>
              <a:spcBef>
                <a:spcPct val="0"/>
              </a:spcBef>
              <a:spcAft>
                <a:spcPct val="0"/>
              </a:spcAft>
              <a:buClrTx/>
              <a:buSzTx/>
              <a:tabLst/>
            </a:pP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1"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Únicamente deben llenar la opción A o la opción B</a:t>
            </a:r>
            <a:r>
              <a:rPr kumimoji="0" lang="es-ES" altLang="es-CR" sz="1100" b="0" i="1"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según se clasifiquen los residuos en su hogar.</a:t>
            </a:r>
            <a:endParaRPr kumimoji="0" lang="es-ES" altLang="es-CR" sz="1800" b="0" i="0" u="none" strike="noStrike" cap="none" normalizeH="0" baseline="0" dirty="0">
              <a:ln>
                <a:noFill/>
              </a:ln>
              <a:solidFill>
                <a:schemeClr val="tx1"/>
              </a:solidFill>
              <a:effectLst/>
              <a:latin typeface="Arial" panose="020B0604020202020204" pitchFamily="34" charset="0"/>
            </a:endParaRPr>
          </a:p>
        </p:txBody>
      </p:sp>
      <p:sp>
        <p:nvSpPr>
          <p:cNvPr id="11" name="CuadroTexto 10">
            <a:extLst>
              <a:ext uri="{FF2B5EF4-FFF2-40B4-BE49-F238E27FC236}">
                <a16:creationId xmlns:a16="http://schemas.microsoft.com/office/drawing/2014/main" id="{62DCDAB5-17CD-8874-9A4F-8FBE2725F158}"/>
              </a:ext>
            </a:extLst>
          </p:cNvPr>
          <p:cNvSpPr txBox="1"/>
          <p:nvPr/>
        </p:nvSpPr>
        <p:spPr>
          <a:xfrm>
            <a:off x="270723" y="1215067"/>
            <a:ext cx="4023780" cy="430887"/>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N°2 - Opción A. </a:t>
            </a:r>
            <a:r>
              <a:rPr lang="es-ES" sz="1100" dirty="0">
                <a:effectLst/>
                <a:latin typeface="Calibri Light" panose="020F0302020204030204" pitchFamily="34" charset="0"/>
                <a:ea typeface="Tahoma" panose="020B0604030504040204" pitchFamily="34" charset="0"/>
              </a:rPr>
              <a:t>Medición de la generación de residuos del año anterior al de participación</a:t>
            </a:r>
            <a:endParaRPr lang="es-CR" sz="1100" dirty="0">
              <a:effectLst/>
              <a:latin typeface="Tahoma" panose="020B0604030504040204" pitchFamily="34" charset="0"/>
              <a:ea typeface="Tahoma" panose="020B0604030504040204" pitchFamily="34" charset="0"/>
            </a:endParaRPr>
          </a:p>
        </p:txBody>
      </p:sp>
      <p:sp>
        <p:nvSpPr>
          <p:cNvPr id="13" name="CuadroTexto 12">
            <a:extLst>
              <a:ext uri="{FF2B5EF4-FFF2-40B4-BE49-F238E27FC236}">
                <a16:creationId xmlns:a16="http://schemas.microsoft.com/office/drawing/2014/main" id="{A09079C7-5AF1-6C9A-33CE-8E108BA1BCC3}"/>
              </a:ext>
            </a:extLst>
          </p:cNvPr>
          <p:cNvSpPr txBox="1"/>
          <p:nvPr/>
        </p:nvSpPr>
        <p:spPr>
          <a:xfrm>
            <a:off x="622084" y="5471240"/>
            <a:ext cx="8811475" cy="584775"/>
          </a:xfrm>
          <a:prstGeom prst="rect">
            <a:avLst/>
          </a:prstGeom>
          <a:noFill/>
        </p:spPr>
        <p:txBody>
          <a:bodyPr wrap="square">
            <a:spAutoFit/>
          </a:bodyPr>
          <a:lstStyle/>
          <a:p>
            <a:pPr algn="just"/>
            <a:r>
              <a:rPr lang="es-ES" sz="800" b="1" u="sng" baseline="30000" dirty="0">
                <a:effectLst/>
                <a:latin typeface="Calibri Light" panose="020F0302020204030204" pitchFamily="34" charset="0"/>
                <a:ea typeface="Tahoma" panose="020B0604030504040204" pitchFamily="34" charset="0"/>
              </a:rPr>
              <a:t>1</a:t>
            </a:r>
            <a:r>
              <a:rPr lang="es-ES" sz="800" dirty="0">
                <a:effectLst/>
                <a:latin typeface="Calibri Light" panose="020F0302020204030204" pitchFamily="34" charset="0"/>
                <a:ea typeface="Tahoma" panose="020B0604030504040204" pitchFamily="34" charset="0"/>
              </a:rPr>
              <a:t> Marcar con X el tamaño de la bolsa (jardinera, grande, mediana o pequeña), o bien, si hace pesaje colocar kilogramos de los residuos.</a:t>
            </a:r>
            <a:endParaRPr lang="es-CR" sz="1100" dirty="0">
              <a:effectLst/>
              <a:latin typeface="Tahoma" panose="020B0604030504040204" pitchFamily="34" charset="0"/>
              <a:ea typeface="Tahoma" panose="020B0604030504040204" pitchFamily="34" charset="0"/>
            </a:endParaRPr>
          </a:p>
          <a:p>
            <a:pPr algn="just"/>
            <a:r>
              <a:rPr lang="es-ES" sz="800" b="1" u="sng" baseline="30000" dirty="0">
                <a:effectLst/>
                <a:latin typeface="Calibri Light" panose="020F0302020204030204" pitchFamily="34" charset="0"/>
                <a:ea typeface="Tahoma" panose="020B0604030504040204" pitchFamily="34" charset="0"/>
              </a:rPr>
              <a:t>2</a:t>
            </a:r>
            <a:r>
              <a:rPr lang="es-ES" sz="800" baseline="30000" dirty="0">
                <a:effectLst/>
                <a:latin typeface="Calibri Light" panose="020F0302020204030204" pitchFamily="34" charset="0"/>
                <a:ea typeface="Tahoma" panose="020B0604030504040204" pitchFamily="34" charset="0"/>
              </a:rPr>
              <a:t> </a:t>
            </a:r>
            <a:r>
              <a:rPr lang="es-ES" sz="800" dirty="0">
                <a:effectLst/>
                <a:latin typeface="Calibri Light" panose="020F0302020204030204" pitchFamily="34" charset="0"/>
                <a:ea typeface="Tahoma" panose="020B0604030504040204" pitchFamily="34" charset="0"/>
              </a:rPr>
              <a:t>Se refiere a los residuos que se llevan a un centro de acopio. </a:t>
            </a:r>
            <a:endParaRPr lang="es-CR" sz="1100" dirty="0">
              <a:effectLst/>
              <a:latin typeface="Tahoma" panose="020B0604030504040204" pitchFamily="34" charset="0"/>
              <a:ea typeface="Tahoma" panose="020B0604030504040204" pitchFamily="34" charset="0"/>
            </a:endParaRPr>
          </a:p>
          <a:p>
            <a:pPr algn="just"/>
            <a:r>
              <a:rPr lang="es-ES" sz="800" b="1" u="sng" baseline="30000" dirty="0">
                <a:effectLst/>
                <a:latin typeface="Calibri Light" panose="020F0302020204030204" pitchFamily="34" charset="0"/>
                <a:ea typeface="Tahoma" panose="020B0604030504040204" pitchFamily="34" charset="0"/>
              </a:rPr>
              <a:t>3 </a:t>
            </a:r>
            <a:r>
              <a:rPr lang="es-ES" sz="800" dirty="0">
                <a:effectLst/>
                <a:latin typeface="Calibri Light" panose="020F0302020204030204" pitchFamily="34" charset="0"/>
                <a:ea typeface="Tahoma" panose="020B0604030504040204" pitchFamily="34" charset="0"/>
              </a:rPr>
              <a:t>Se refiere a los residuos que se llevan a un relleno sanitario. </a:t>
            </a:r>
            <a:endParaRPr lang="es-CR" sz="1100" dirty="0">
              <a:effectLst/>
              <a:latin typeface="Tahoma" panose="020B0604030504040204" pitchFamily="34" charset="0"/>
              <a:ea typeface="Tahoma" panose="020B0604030504040204" pitchFamily="34" charset="0"/>
            </a:endParaRPr>
          </a:p>
          <a:p>
            <a:pPr algn="just"/>
            <a:r>
              <a:rPr lang="es-ES" sz="800" b="1" u="sng" dirty="0">
                <a:effectLst/>
                <a:latin typeface="Calibri Light" panose="020F0302020204030204" pitchFamily="34" charset="0"/>
                <a:ea typeface="Tahoma" panose="020B0604030504040204" pitchFamily="34" charset="0"/>
              </a:rPr>
              <a:t>Si es la primera vez que el hogar participa, se tiene la opción de no completar la información de la columna “Año anterior”, en caso de no tener registros anteriores.</a:t>
            </a:r>
            <a:endParaRPr lang="es-CR" sz="1100" dirty="0">
              <a:effectLst/>
              <a:latin typeface="Tahoma" panose="020B0604030504040204" pitchFamily="34" charset="0"/>
              <a:ea typeface="Tahoma" panose="020B0604030504040204" pitchFamily="34" charset="0"/>
            </a:endParaRPr>
          </a:p>
        </p:txBody>
      </p:sp>
      <p:graphicFrame>
        <p:nvGraphicFramePr>
          <p:cNvPr id="4" name="Tabla 3">
            <a:extLst>
              <a:ext uri="{FF2B5EF4-FFF2-40B4-BE49-F238E27FC236}">
                <a16:creationId xmlns:a16="http://schemas.microsoft.com/office/drawing/2014/main" id="{B4DA0728-842A-CBDE-67A1-34551204CAAC}"/>
              </a:ext>
            </a:extLst>
          </p:cNvPr>
          <p:cNvGraphicFramePr>
            <a:graphicFrameLocks noGrp="1"/>
          </p:cNvGraphicFramePr>
          <p:nvPr>
            <p:extLst>
              <p:ext uri="{D42A27DB-BD31-4B8C-83A1-F6EECF244321}">
                <p14:modId xmlns:p14="http://schemas.microsoft.com/office/powerpoint/2010/main" val="3468001909"/>
              </p:ext>
            </p:extLst>
          </p:nvPr>
        </p:nvGraphicFramePr>
        <p:xfrm>
          <a:off x="4148877" y="1912677"/>
          <a:ext cx="4751070" cy="3291840"/>
        </p:xfrm>
        <a:graphic>
          <a:graphicData uri="http://schemas.openxmlformats.org/drawingml/2006/table">
            <a:tbl>
              <a:tblPr firstRow="1" firstCol="1" bandRow="1"/>
              <a:tblGrid>
                <a:gridCol w="1123950">
                  <a:extLst>
                    <a:ext uri="{9D8B030D-6E8A-4147-A177-3AD203B41FA5}">
                      <a16:colId xmlns:a16="http://schemas.microsoft.com/office/drawing/2014/main" val="4080158908"/>
                    </a:ext>
                  </a:extLst>
                </a:gridCol>
                <a:gridCol w="495300">
                  <a:extLst>
                    <a:ext uri="{9D8B030D-6E8A-4147-A177-3AD203B41FA5}">
                      <a16:colId xmlns:a16="http://schemas.microsoft.com/office/drawing/2014/main" val="1922687156"/>
                    </a:ext>
                  </a:extLst>
                </a:gridCol>
                <a:gridCol w="556260">
                  <a:extLst>
                    <a:ext uri="{9D8B030D-6E8A-4147-A177-3AD203B41FA5}">
                      <a16:colId xmlns:a16="http://schemas.microsoft.com/office/drawing/2014/main" val="2098886145"/>
                    </a:ext>
                  </a:extLst>
                </a:gridCol>
                <a:gridCol w="606193">
                  <a:extLst>
                    <a:ext uri="{9D8B030D-6E8A-4147-A177-3AD203B41FA5}">
                      <a16:colId xmlns:a16="http://schemas.microsoft.com/office/drawing/2014/main" val="2992774238"/>
                    </a:ext>
                  </a:extLst>
                </a:gridCol>
                <a:gridCol w="552047">
                  <a:extLst>
                    <a:ext uri="{9D8B030D-6E8A-4147-A177-3AD203B41FA5}">
                      <a16:colId xmlns:a16="http://schemas.microsoft.com/office/drawing/2014/main" val="869632955"/>
                    </a:ext>
                  </a:extLst>
                </a:gridCol>
                <a:gridCol w="647700">
                  <a:extLst>
                    <a:ext uri="{9D8B030D-6E8A-4147-A177-3AD203B41FA5}">
                      <a16:colId xmlns:a16="http://schemas.microsoft.com/office/drawing/2014/main" val="1055791018"/>
                    </a:ext>
                  </a:extLst>
                </a:gridCol>
                <a:gridCol w="769620">
                  <a:extLst>
                    <a:ext uri="{9D8B030D-6E8A-4147-A177-3AD203B41FA5}">
                      <a16:colId xmlns:a16="http://schemas.microsoft.com/office/drawing/2014/main" val="2372051662"/>
                    </a:ext>
                  </a:extLst>
                </a:gridCol>
              </a:tblGrid>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Año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gridSpan="6">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Año anterior al de participación</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2656855786"/>
                  </a:ext>
                </a:extLst>
              </a:tr>
              <a:tr h="149119">
                <a:tc rowSpan="2">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Tipo de residuos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gridSpan="5">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Residuos Valorizables</a:t>
                      </a:r>
                      <a:r>
                        <a:rPr lang="es-ES" sz="1000" b="1" baseline="30000" dirty="0">
                          <a:effectLst/>
                          <a:latin typeface="Calibri Light" panose="020F0302020204030204" pitchFamily="34" charset="0"/>
                          <a:ea typeface="Tahoma" panose="020B0604030504040204" pitchFamily="34" charset="0"/>
                          <a:cs typeface="Times New Roman" panose="02020603050405020304" pitchFamily="18" charset="0"/>
                        </a:rPr>
                        <a:t>2</a:t>
                      </a: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 (bolsas o kilogramos)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tc rowSpan="2">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Residuos No valorizables</a:t>
                      </a:r>
                      <a:r>
                        <a:rPr lang="es-ES" sz="1000" b="1" baseline="30000" dirty="0">
                          <a:effectLst/>
                          <a:latin typeface="Calibri Light" panose="020F0302020204030204" pitchFamily="34" charset="0"/>
                          <a:ea typeface="Tahoma" panose="020B0604030504040204" pitchFamily="34" charset="0"/>
                          <a:cs typeface="Times New Roman" panose="02020603050405020304" pitchFamily="18" charset="0"/>
                        </a:rPr>
                        <a:t>3</a:t>
                      </a: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 (bolsas o kilogramos)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29724411"/>
                  </a:ext>
                </a:extLst>
              </a:tr>
              <a:tr h="298239">
                <a:tc vMerge="1">
                  <a:txBody>
                    <a:bodyPr/>
                    <a:lstStyle/>
                    <a:p>
                      <a:endParaRPr lang="es-CR"/>
                    </a:p>
                  </a:txBody>
                  <a:tcPr/>
                </a:tc>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Vidrio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Plástico</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Aluminio</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Papel / Cartón</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Residuos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orgánicos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vMerge="1">
                  <a:txBody>
                    <a:bodyPr/>
                    <a:lstStyle/>
                    <a:p>
                      <a:pPr algn="ct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768938238"/>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Tamaño de la bolsa</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gridSpan="6">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 Pequeña ( ) Mediana ( ) Grande ( ) Jardinera </a:t>
                      </a:r>
                      <a:r>
                        <a:rPr lang="es-ES" sz="1000" baseline="30000">
                          <a:effectLst/>
                          <a:latin typeface="Calibri Light" panose="020F0302020204030204" pitchFamily="34" charset="0"/>
                          <a:ea typeface="Tahoma" panose="020B0604030504040204" pitchFamily="34" charset="0"/>
                          <a:cs typeface="Times New Roman" panose="02020603050405020304" pitchFamily="18" charset="0"/>
                        </a:rPr>
                        <a:t>1</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2982632676"/>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Enero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698931518"/>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Febrero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754924440"/>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Marzo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093990530"/>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Abril</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924651914"/>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Mayo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351068891"/>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Junio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133136692"/>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Julio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669337099"/>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Agosto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148794079"/>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Septiembre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531549365"/>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Octubre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695577335"/>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Noviembre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096398101"/>
                  </a:ext>
                </a:extLst>
              </a:tr>
              <a:tr h="29823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Diciembre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000" b="1" u="sng">
                          <a:effectLst/>
                          <a:latin typeface="Calibri Light" panose="020F0302020204030204" pitchFamily="34" charset="0"/>
                          <a:ea typeface="Tahoma" panose="020B0604030504040204" pitchFamily="34" charset="0"/>
                          <a:cs typeface="Times New Roman" panose="02020603050405020304" pitchFamily="18" charset="0"/>
                        </a:rPr>
                        <a:t>Entrega de informe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247797372"/>
                  </a:ext>
                </a:extLst>
              </a:tr>
              <a:tr h="271126">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TOTAL</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800">
                          <a:effectLst/>
                          <a:latin typeface="Calibri Light" panose="020F0302020204030204" pitchFamily="34" charset="0"/>
                          <a:ea typeface="Tahoma" panose="020B0604030504040204" pitchFamily="34" charset="0"/>
                          <a:cs typeface="Times New Roman" panose="02020603050405020304" pitchFamily="18" charset="0"/>
                        </a:rPr>
                        <a:t>Sumatoria de bolsas o kilogramos</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807020803"/>
                  </a:ext>
                </a:extLst>
              </a:tr>
            </a:tbl>
          </a:graphicData>
        </a:graphic>
      </p:graphicFrame>
      <p:sp>
        <p:nvSpPr>
          <p:cNvPr id="6" name="CuadroTexto 5">
            <a:extLst>
              <a:ext uri="{FF2B5EF4-FFF2-40B4-BE49-F238E27FC236}">
                <a16:creationId xmlns:a16="http://schemas.microsoft.com/office/drawing/2014/main" id="{59B0B794-272B-FE53-5236-3E70A15D0E8F}"/>
              </a:ext>
            </a:extLst>
          </p:cNvPr>
          <p:cNvSpPr txBox="1"/>
          <p:nvPr/>
        </p:nvSpPr>
        <p:spPr>
          <a:xfrm>
            <a:off x="4148877" y="1553275"/>
            <a:ext cx="4724400" cy="430887"/>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N°2 - Opción B. </a:t>
            </a:r>
            <a:r>
              <a:rPr lang="es-ES" sz="1100" dirty="0">
                <a:effectLst/>
                <a:latin typeface="Calibri Light" panose="020F0302020204030204" pitchFamily="34" charset="0"/>
                <a:ea typeface="Tahoma" panose="020B0604030504040204" pitchFamily="34" charset="0"/>
              </a:rPr>
              <a:t>Medición de la generación de residuos año anterior al de participación</a:t>
            </a:r>
            <a:endParaRPr lang="es-CR" sz="1100" dirty="0">
              <a:effectLst/>
              <a:latin typeface="Tahoma" panose="020B0604030504040204" pitchFamily="34" charset="0"/>
              <a:ea typeface="Tahoma" panose="020B0604030504040204" pitchFamily="34" charset="0"/>
            </a:endParaRPr>
          </a:p>
        </p:txBody>
      </p:sp>
    </p:spTree>
    <p:extLst>
      <p:ext uri="{BB962C8B-B14F-4D97-AF65-F5344CB8AC3E}">
        <p14:creationId xmlns:p14="http://schemas.microsoft.com/office/powerpoint/2010/main" val="961652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2E463-5293-B97B-17E7-4315BE20A8D9}"/>
            </a:ext>
          </a:extLst>
        </p:cNvPr>
        <p:cNvGrpSpPr/>
        <p:nvPr/>
      </p:nvGrpSpPr>
      <p:grpSpPr>
        <a:xfrm>
          <a:off x="0" y="0"/>
          <a:ext cx="0" cy="0"/>
          <a:chOff x="0" y="0"/>
          <a:chExt cx="0" cy="0"/>
        </a:xfrm>
      </p:grpSpPr>
      <p:graphicFrame>
        <p:nvGraphicFramePr>
          <p:cNvPr id="7" name="Tabla 6">
            <a:extLst>
              <a:ext uri="{FF2B5EF4-FFF2-40B4-BE49-F238E27FC236}">
                <a16:creationId xmlns:a16="http://schemas.microsoft.com/office/drawing/2014/main" id="{F7C6E269-AEDE-72AD-F10F-79A81038AAAF}"/>
              </a:ext>
            </a:extLst>
          </p:cNvPr>
          <p:cNvGraphicFramePr>
            <a:graphicFrameLocks noGrp="1"/>
          </p:cNvGraphicFramePr>
          <p:nvPr>
            <p:extLst>
              <p:ext uri="{D42A27DB-BD31-4B8C-83A1-F6EECF244321}">
                <p14:modId xmlns:p14="http://schemas.microsoft.com/office/powerpoint/2010/main" val="904199441"/>
              </p:ext>
            </p:extLst>
          </p:nvPr>
        </p:nvGraphicFramePr>
        <p:xfrm>
          <a:off x="396670" y="1127817"/>
          <a:ext cx="3440215" cy="3794760"/>
        </p:xfrm>
        <a:graphic>
          <a:graphicData uri="http://schemas.openxmlformats.org/drawingml/2006/table">
            <a:tbl>
              <a:tblPr firstRow="1" firstCol="1" bandRow="1"/>
              <a:tblGrid>
                <a:gridCol w="1154215">
                  <a:extLst>
                    <a:ext uri="{9D8B030D-6E8A-4147-A177-3AD203B41FA5}">
                      <a16:colId xmlns:a16="http://schemas.microsoft.com/office/drawing/2014/main" val="2321961683"/>
                    </a:ext>
                  </a:extLst>
                </a:gridCol>
                <a:gridCol w="1028700">
                  <a:extLst>
                    <a:ext uri="{9D8B030D-6E8A-4147-A177-3AD203B41FA5}">
                      <a16:colId xmlns:a16="http://schemas.microsoft.com/office/drawing/2014/main" val="350558602"/>
                    </a:ext>
                  </a:extLst>
                </a:gridCol>
                <a:gridCol w="1257300">
                  <a:extLst>
                    <a:ext uri="{9D8B030D-6E8A-4147-A177-3AD203B41FA5}">
                      <a16:colId xmlns:a16="http://schemas.microsoft.com/office/drawing/2014/main" val="2382141507"/>
                    </a:ext>
                  </a:extLst>
                </a:gridCol>
              </a:tblGrid>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Año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gridSpan="2">
                  <a:txBody>
                    <a:bodyPr/>
                    <a:lstStyle/>
                    <a:p>
                      <a:pPr algn="ctr"/>
                      <a:r>
                        <a:rPr lang="es-ES" sz="1100" b="1" dirty="0">
                          <a:effectLst/>
                          <a:latin typeface="Calibri Light" panose="020F0302020204030204" pitchFamily="34" charset="0"/>
                          <a:ea typeface="Calibri Light" panose="020F0302020204030204" pitchFamily="34" charset="0"/>
                          <a:cs typeface="Calibri Light" panose="020F0302020204030204" pitchFamily="34" charset="0"/>
                        </a:rPr>
                        <a:t>Año anterior al de participación</a:t>
                      </a:r>
                      <a:endParaRPr lang="es-CR" sz="1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hMerge="1">
                  <a:txBody>
                    <a:bodyPr/>
                    <a:lstStyle/>
                    <a:p>
                      <a:endParaRPr lang="es-CR"/>
                    </a:p>
                  </a:txBody>
                  <a:tcPr/>
                </a:tc>
                <a:extLst>
                  <a:ext uri="{0D108BD9-81ED-4DB2-BD59-A6C34878D82A}">
                    <a16:rowId xmlns:a16="http://schemas.microsoft.com/office/drawing/2014/main" val="2260357367"/>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Tamaño de la bolsa</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gridSpan="2">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 Pequeña ( ) Mediana ( ) Grande ( ) Jardinera </a:t>
                      </a:r>
                      <a:r>
                        <a:rPr lang="es-ES" sz="1100" baseline="30000">
                          <a:effectLst/>
                          <a:latin typeface="Calibri Light" panose="020F0302020204030204" pitchFamily="34" charset="0"/>
                          <a:ea typeface="Calibri Light" panose="020F0302020204030204" pitchFamily="34" charset="0"/>
                          <a:cs typeface="Calibri Light" panose="020F0302020204030204" pitchFamily="34" charset="0"/>
                        </a:rPr>
                        <a:t>1</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hMerge="1">
                  <a:txBody>
                    <a:bodyPr/>
                    <a:lstStyle/>
                    <a:p>
                      <a:endParaRPr lang="es-CR"/>
                    </a:p>
                  </a:txBody>
                  <a:tcPr/>
                </a:tc>
                <a:extLst>
                  <a:ext uri="{0D108BD9-81ED-4DB2-BD59-A6C34878D82A}">
                    <a16:rowId xmlns:a16="http://schemas.microsoft.com/office/drawing/2014/main" val="2053360553"/>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Tipo de residuos</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Calibri Light" panose="020F0302020204030204" pitchFamily="34" charset="0"/>
                          <a:cs typeface="Calibri Light" panose="020F0302020204030204" pitchFamily="34" charset="0"/>
                        </a:rPr>
                        <a:t>Valorizables</a:t>
                      </a:r>
                      <a:r>
                        <a:rPr lang="es-ES" sz="1100" b="1" baseline="30000" dirty="0">
                          <a:effectLst/>
                          <a:latin typeface="Calibri Light" panose="020F0302020204030204" pitchFamily="34" charset="0"/>
                          <a:ea typeface="Calibri Light" panose="020F0302020204030204" pitchFamily="34" charset="0"/>
                          <a:cs typeface="Calibri Light" panose="020F0302020204030204" pitchFamily="34" charset="0"/>
                        </a:rPr>
                        <a:t>2</a:t>
                      </a:r>
                      <a:r>
                        <a:rPr lang="es-ES" sz="1100" b="1" dirty="0">
                          <a:effectLst/>
                          <a:latin typeface="Calibri Light" panose="020F0302020204030204" pitchFamily="34" charset="0"/>
                          <a:ea typeface="Calibri Light" panose="020F0302020204030204" pitchFamily="34" charset="0"/>
                          <a:cs typeface="Calibri Light" panose="020F0302020204030204" pitchFamily="34" charset="0"/>
                        </a:rPr>
                        <a:t> (bolsas o kilogramos)</a:t>
                      </a:r>
                      <a:endParaRPr lang="es-CR" sz="1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No valorizables</a:t>
                      </a:r>
                      <a:r>
                        <a:rPr lang="es-ES" sz="1100" b="1" baseline="30000">
                          <a:effectLst/>
                          <a:latin typeface="Calibri Light" panose="020F0302020204030204" pitchFamily="34" charset="0"/>
                          <a:ea typeface="Calibri Light" panose="020F0302020204030204" pitchFamily="34" charset="0"/>
                          <a:cs typeface="Calibri Light" panose="020F0302020204030204" pitchFamily="34" charset="0"/>
                        </a:rPr>
                        <a:t>3</a:t>
                      </a:r>
                      <a:r>
                        <a:rPr lang="es-ES" sz="1100" b="1">
                          <a:effectLst/>
                          <a:latin typeface="Calibri Light" panose="020F0302020204030204" pitchFamily="34" charset="0"/>
                          <a:ea typeface="Calibri Light" panose="020F0302020204030204" pitchFamily="34" charset="0"/>
                          <a:cs typeface="Calibri Light" panose="020F0302020204030204" pitchFamily="34" charset="0"/>
                        </a:rPr>
                        <a:t> (bolsas o kilogramos)</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137350034"/>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Enero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576509482"/>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Febrero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283202982"/>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Marzo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824514736"/>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Abril</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632027744"/>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Mayo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622850880"/>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Junio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577702277"/>
                  </a:ext>
                </a:extLst>
              </a:tr>
              <a:tr h="0">
                <a:tc>
                  <a:txBody>
                    <a:bodyPr/>
                    <a:lstStyle/>
                    <a:p>
                      <a:pPr algn="ctr"/>
                      <a:r>
                        <a:rPr lang="es-ES" sz="1100" b="1" dirty="0">
                          <a:effectLst/>
                          <a:latin typeface="Calibri Light" panose="020F0302020204030204" pitchFamily="34" charset="0"/>
                          <a:ea typeface="Calibri Light" panose="020F0302020204030204" pitchFamily="34" charset="0"/>
                          <a:cs typeface="Calibri Light" panose="020F0302020204030204" pitchFamily="34" charset="0"/>
                        </a:rPr>
                        <a:t>Julio</a:t>
                      </a:r>
                      <a:endParaRPr lang="es-CR" sz="1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787265118"/>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Agosto</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741332032"/>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Septiembre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773763840"/>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Octubre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016485483"/>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Noviembre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607761142"/>
                  </a:ext>
                </a:extLst>
              </a:tr>
              <a:tr h="0">
                <a:tc>
                  <a:txBody>
                    <a:bodyPr/>
                    <a:lstStyle/>
                    <a:p>
                      <a:pPr algn="ctr"/>
                      <a:r>
                        <a:rPr lang="es-ES" sz="1100" b="1">
                          <a:effectLst/>
                          <a:latin typeface="Calibri Light" panose="020F0302020204030204" pitchFamily="34" charset="0"/>
                          <a:ea typeface="Calibri Light" panose="020F0302020204030204" pitchFamily="34" charset="0"/>
                          <a:cs typeface="Calibri Light" panose="020F0302020204030204" pitchFamily="34" charset="0"/>
                        </a:rPr>
                        <a:t>Diciembre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p>
                      <a:pPr algn="ctr"/>
                      <a:r>
                        <a:rPr lang="es-ES" sz="1100" b="1" u="sng">
                          <a:effectLst/>
                          <a:latin typeface="Calibri Light" panose="020F0302020204030204" pitchFamily="34" charset="0"/>
                          <a:ea typeface="Calibri Light" panose="020F0302020204030204" pitchFamily="34" charset="0"/>
                          <a:cs typeface="Calibri Light" panose="020F0302020204030204" pitchFamily="34" charset="0"/>
                        </a:rPr>
                        <a:t>Entrega de informe</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730986601"/>
                  </a:ext>
                </a:extLst>
              </a:tr>
              <a:tr h="170815">
                <a:tc>
                  <a:txBody>
                    <a:bodyPr/>
                    <a:lstStyle/>
                    <a:p>
                      <a:pPr algn="ctr"/>
                      <a:r>
                        <a:rPr lang="es-ES" sz="1100" b="1" dirty="0">
                          <a:effectLst/>
                          <a:latin typeface="Calibri Light" panose="020F0302020204030204" pitchFamily="34" charset="0"/>
                          <a:ea typeface="Calibri Light" panose="020F0302020204030204" pitchFamily="34" charset="0"/>
                          <a:cs typeface="Calibri Light" panose="020F0302020204030204" pitchFamily="34" charset="0"/>
                        </a:rPr>
                        <a:t>TOTAL</a:t>
                      </a:r>
                      <a:endParaRPr lang="es-CR" sz="1100" dirty="0">
                        <a:effectLst/>
                        <a:latin typeface="Calibri Light" panose="020F0302020204030204" pitchFamily="34" charset="0"/>
                        <a:ea typeface="Calibri Light" panose="020F0302020204030204" pitchFamily="34" charset="0"/>
                        <a:cs typeface="Calibri Light" panose="020F0302020204030204" pitchFamily="34" charset="0"/>
                      </a:endParaRPr>
                    </a:p>
                    <a:p>
                      <a:pPr algn="ctr"/>
                      <a:r>
                        <a:rPr lang="es-ES" sz="900" dirty="0">
                          <a:effectLst/>
                          <a:latin typeface="Calibri Light" panose="020F0302020204030204" pitchFamily="34" charset="0"/>
                          <a:ea typeface="Calibri Light" panose="020F0302020204030204" pitchFamily="34" charset="0"/>
                          <a:cs typeface="Calibri Light" panose="020F0302020204030204" pitchFamily="34" charset="0"/>
                        </a:rPr>
                        <a:t>Sumatoria de bolsas o kilogramos</a:t>
                      </a:r>
                      <a:endParaRPr lang="es-CR" sz="9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dirty="0">
                          <a:effectLst/>
                          <a:latin typeface="Calibri Light" panose="020F0302020204030204" pitchFamily="34" charset="0"/>
                          <a:ea typeface="Calibri Light" panose="020F0302020204030204" pitchFamily="34" charset="0"/>
                          <a:cs typeface="Calibri Light" panose="020F0302020204030204" pitchFamily="34" charset="0"/>
                        </a:rPr>
                        <a:t> </a:t>
                      </a:r>
                      <a:endParaRPr lang="es-CR" sz="1100" dirty="0">
                        <a:effectLst/>
                        <a:latin typeface="Calibri Light" panose="020F0302020204030204" pitchFamily="34" charset="0"/>
                        <a:ea typeface="Calibri Light" panose="020F0302020204030204" pitchFamily="34" charset="0"/>
                        <a:cs typeface="Calibri Light" panose="020F0302020204030204" pitchFamily="34"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003974482"/>
                  </a:ext>
                </a:extLst>
              </a:tr>
            </a:tbl>
          </a:graphicData>
        </a:graphic>
      </p:graphicFrame>
      <p:sp>
        <p:nvSpPr>
          <p:cNvPr id="11" name="CuadroTexto 10">
            <a:extLst>
              <a:ext uri="{FF2B5EF4-FFF2-40B4-BE49-F238E27FC236}">
                <a16:creationId xmlns:a16="http://schemas.microsoft.com/office/drawing/2014/main" id="{41232E26-A204-E581-98E3-D0D76C3AD0E4}"/>
              </a:ext>
            </a:extLst>
          </p:cNvPr>
          <p:cNvSpPr txBox="1"/>
          <p:nvPr/>
        </p:nvSpPr>
        <p:spPr>
          <a:xfrm>
            <a:off x="178437" y="637706"/>
            <a:ext cx="3658448" cy="430887"/>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N°3 - Opción A. </a:t>
            </a:r>
            <a:r>
              <a:rPr lang="es-ES" sz="1100" dirty="0">
                <a:effectLst/>
                <a:latin typeface="Calibri Light" panose="020F0302020204030204" pitchFamily="34" charset="0"/>
                <a:ea typeface="Tahoma" panose="020B0604030504040204" pitchFamily="34" charset="0"/>
              </a:rPr>
              <a:t>Medición de la generación de residuos año </a:t>
            </a:r>
            <a:r>
              <a:rPr lang="es-ES" sz="1100" dirty="0">
                <a:latin typeface="Calibri Light" panose="020F0302020204030204" pitchFamily="34" charset="0"/>
                <a:ea typeface="Tahoma" panose="020B0604030504040204" pitchFamily="34" charset="0"/>
              </a:rPr>
              <a:t>de participación</a:t>
            </a:r>
            <a:endParaRPr lang="es-CR" sz="1100" dirty="0">
              <a:effectLst/>
              <a:latin typeface="Tahoma" panose="020B0604030504040204" pitchFamily="34" charset="0"/>
              <a:ea typeface="Tahoma" panose="020B0604030504040204" pitchFamily="34" charset="0"/>
            </a:endParaRPr>
          </a:p>
        </p:txBody>
      </p:sp>
      <p:sp>
        <p:nvSpPr>
          <p:cNvPr id="13" name="CuadroTexto 12">
            <a:extLst>
              <a:ext uri="{FF2B5EF4-FFF2-40B4-BE49-F238E27FC236}">
                <a16:creationId xmlns:a16="http://schemas.microsoft.com/office/drawing/2014/main" id="{878A2E5E-3CBE-00CF-82D5-3892C459FFFB}"/>
              </a:ext>
            </a:extLst>
          </p:cNvPr>
          <p:cNvSpPr txBox="1"/>
          <p:nvPr/>
        </p:nvSpPr>
        <p:spPr>
          <a:xfrm>
            <a:off x="553504" y="5145408"/>
            <a:ext cx="8319773" cy="584775"/>
          </a:xfrm>
          <a:prstGeom prst="rect">
            <a:avLst/>
          </a:prstGeom>
          <a:noFill/>
        </p:spPr>
        <p:txBody>
          <a:bodyPr wrap="square">
            <a:spAutoFit/>
          </a:bodyPr>
          <a:lstStyle/>
          <a:p>
            <a:pPr algn="just"/>
            <a:r>
              <a:rPr lang="es-ES" sz="800" b="1" u="sng" baseline="30000" dirty="0">
                <a:effectLst/>
                <a:latin typeface="Calibri Light" panose="020F0302020204030204" pitchFamily="34" charset="0"/>
                <a:ea typeface="Tahoma" panose="020B0604030504040204" pitchFamily="34" charset="0"/>
              </a:rPr>
              <a:t>1</a:t>
            </a:r>
            <a:r>
              <a:rPr lang="es-ES" sz="800" dirty="0">
                <a:effectLst/>
                <a:latin typeface="Calibri Light" panose="020F0302020204030204" pitchFamily="34" charset="0"/>
                <a:ea typeface="Tahoma" panose="020B0604030504040204" pitchFamily="34" charset="0"/>
              </a:rPr>
              <a:t> Marcar con X el tamaño de la bolsa (jardinera, grande, mediana o pequeña), o bien, si hace pesaje colocar kilogramos de los residuos.</a:t>
            </a:r>
            <a:endParaRPr lang="es-CR" sz="1100" dirty="0">
              <a:effectLst/>
              <a:latin typeface="Tahoma" panose="020B0604030504040204" pitchFamily="34" charset="0"/>
              <a:ea typeface="Tahoma" panose="020B0604030504040204" pitchFamily="34" charset="0"/>
            </a:endParaRPr>
          </a:p>
          <a:p>
            <a:pPr algn="just"/>
            <a:r>
              <a:rPr lang="es-ES" sz="800" b="1" u="sng" baseline="30000" dirty="0">
                <a:effectLst/>
                <a:latin typeface="Calibri Light" panose="020F0302020204030204" pitchFamily="34" charset="0"/>
                <a:ea typeface="Tahoma" panose="020B0604030504040204" pitchFamily="34" charset="0"/>
              </a:rPr>
              <a:t>2</a:t>
            </a:r>
            <a:r>
              <a:rPr lang="es-ES" sz="800" baseline="30000" dirty="0">
                <a:effectLst/>
                <a:latin typeface="Calibri Light" panose="020F0302020204030204" pitchFamily="34" charset="0"/>
                <a:ea typeface="Tahoma" panose="020B0604030504040204" pitchFamily="34" charset="0"/>
              </a:rPr>
              <a:t> </a:t>
            </a:r>
            <a:r>
              <a:rPr lang="es-ES" sz="800" dirty="0">
                <a:effectLst/>
                <a:latin typeface="Calibri Light" panose="020F0302020204030204" pitchFamily="34" charset="0"/>
                <a:ea typeface="Tahoma" panose="020B0604030504040204" pitchFamily="34" charset="0"/>
              </a:rPr>
              <a:t>Se refiere a los residuos que se llevan a un centro de acopio. </a:t>
            </a:r>
            <a:endParaRPr lang="es-CR" sz="1100" dirty="0">
              <a:effectLst/>
              <a:latin typeface="Tahoma" panose="020B0604030504040204" pitchFamily="34" charset="0"/>
              <a:ea typeface="Tahoma" panose="020B0604030504040204" pitchFamily="34" charset="0"/>
            </a:endParaRPr>
          </a:p>
          <a:p>
            <a:pPr algn="just"/>
            <a:r>
              <a:rPr lang="es-ES" sz="800" b="1" u="sng" baseline="30000" dirty="0">
                <a:effectLst/>
                <a:latin typeface="Calibri Light" panose="020F0302020204030204" pitchFamily="34" charset="0"/>
                <a:ea typeface="Tahoma" panose="020B0604030504040204" pitchFamily="34" charset="0"/>
              </a:rPr>
              <a:t>3 </a:t>
            </a:r>
            <a:r>
              <a:rPr lang="es-ES" sz="800" dirty="0">
                <a:effectLst/>
                <a:latin typeface="Calibri Light" panose="020F0302020204030204" pitchFamily="34" charset="0"/>
                <a:ea typeface="Tahoma" panose="020B0604030504040204" pitchFamily="34" charset="0"/>
              </a:rPr>
              <a:t>Se refiere a los residuos que se llevan a un relleno sanitario. </a:t>
            </a:r>
            <a:endParaRPr lang="es-CR" sz="1100" dirty="0">
              <a:effectLst/>
              <a:latin typeface="Tahoma" panose="020B0604030504040204" pitchFamily="34" charset="0"/>
              <a:ea typeface="Tahoma" panose="020B0604030504040204" pitchFamily="34" charset="0"/>
            </a:endParaRPr>
          </a:p>
          <a:p>
            <a:pPr algn="just"/>
            <a:r>
              <a:rPr lang="es-ES" sz="800" b="1" u="sng" dirty="0">
                <a:effectLst/>
                <a:latin typeface="Calibri Light" panose="020F0302020204030204" pitchFamily="34" charset="0"/>
                <a:ea typeface="Tahoma" panose="020B0604030504040204" pitchFamily="34" charset="0"/>
              </a:rPr>
              <a:t>Si es la primera vez que el hogar participa, se tiene la opción de no completar la información de la columna “Año anterior”, en caso de no tener registros anteriores.</a:t>
            </a:r>
            <a:endParaRPr lang="es-CR" sz="1100" dirty="0">
              <a:effectLst/>
              <a:latin typeface="Tahoma" panose="020B0604030504040204" pitchFamily="34" charset="0"/>
              <a:ea typeface="Tahoma" panose="020B0604030504040204" pitchFamily="34" charset="0"/>
            </a:endParaRPr>
          </a:p>
        </p:txBody>
      </p:sp>
      <p:graphicFrame>
        <p:nvGraphicFramePr>
          <p:cNvPr id="4" name="Tabla 3">
            <a:extLst>
              <a:ext uri="{FF2B5EF4-FFF2-40B4-BE49-F238E27FC236}">
                <a16:creationId xmlns:a16="http://schemas.microsoft.com/office/drawing/2014/main" id="{44D86E5C-5A66-DA97-8F0D-106B8E987855}"/>
              </a:ext>
            </a:extLst>
          </p:cNvPr>
          <p:cNvGraphicFramePr>
            <a:graphicFrameLocks noGrp="1"/>
          </p:cNvGraphicFramePr>
          <p:nvPr>
            <p:extLst>
              <p:ext uri="{D42A27DB-BD31-4B8C-83A1-F6EECF244321}">
                <p14:modId xmlns:p14="http://schemas.microsoft.com/office/powerpoint/2010/main" val="3054346329"/>
              </p:ext>
            </p:extLst>
          </p:nvPr>
        </p:nvGraphicFramePr>
        <p:xfrm>
          <a:off x="4122207" y="1127817"/>
          <a:ext cx="4751070" cy="3291840"/>
        </p:xfrm>
        <a:graphic>
          <a:graphicData uri="http://schemas.openxmlformats.org/drawingml/2006/table">
            <a:tbl>
              <a:tblPr firstRow="1" firstCol="1" bandRow="1"/>
              <a:tblGrid>
                <a:gridCol w="1123950">
                  <a:extLst>
                    <a:ext uri="{9D8B030D-6E8A-4147-A177-3AD203B41FA5}">
                      <a16:colId xmlns:a16="http://schemas.microsoft.com/office/drawing/2014/main" val="4080158908"/>
                    </a:ext>
                  </a:extLst>
                </a:gridCol>
                <a:gridCol w="495300">
                  <a:extLst>
                    <a:ext uri="{9D8B030D-6E8A-4147-A177-3AD203B41FA5}">
                      <a16:colId xmlns:a16="http://schemas.microsoft.com/office/drawing/2014/main" val="1922687156"/>
                    </a:ext>
                  </a:extLst>
                </a:gridCol>
                <a:gridCol w="556260">
                  <a:extLst>
                    <a:ext uri="{9D8B030D-6E8A-4147-A177-3AD203B41FA5}">
                      <a16:colId xmlns:a16="http://schemas.microsoft.com/office/drawing/2014/main" val="2098886145"/>
                    </a:ext>
                  </a:extLst>
                </a:gridCol>
                <a:gridCol w="606193">
                  <a:extLst>
                    <a:ext uri="{9D8B030D-6E8A-4147-A177-3AD203B41FA5}">
                      <a16:colId xmlns:a16="http://schemas.microsoft.com/office/drawing/2014/main" val="2992774238"/>
                    </a:ext>
                  </a:extLst>
                </a:gridCol>
                <a:gridCol w="552047">
                  <a:extLst>
                    <a:ext uri="{9D8B030D-6E8A-4147-A177-3AD203B41FA5}">
                      <a16:colId xmlns:a16="http://schemas.microsoft.com/office/drawing/2014/main" val="869632955"/>
                    </a:ext>
                  </a:extLst>
                </a:gridCol>
                <a:gridCol w="647700">
                  <a:extLst>
                    <a:ext uri="{9D8B030D-6E8A-4147-A177-3AD203B41FA5}">
                      <a16:colId xmlns:a16="http://schemas.microsoft.com/office/drawing/2014/main" val="1055791018"/>
                    </a:ext>
                  </a:extLst>
                </a:gridCol>
                <a:gridCol w="769620">
                  <a:extLst>
                    <a:ext uri="{9D8B030D-6E8A-4147-A177-3AD203B41FA5}">
                      <a16:colId xmlns:a16="http://schemas.microsoft.com/office/drawing/2014/main" val="2372051662"/>
                    </a:ext>
                  </a:extLst>
                </a:gridCol>
              </a:tblGrid>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Año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gridSpan="6">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Año anterior al de participación</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2656855786"/>
                  </a:ext>
                </a:extLst>
              </a:tr>
              <a:tr h="149119">
                <a:tc rowSpan="2">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Tipo de residuos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gridSpan="5">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Residuos Valorizables</a:t>
                      </a:r>
                      <a:r>
                        <a:rPr lang="es-ES" sz="1000" b="1" baseline="30000" dirty="0">
                          <a:effectLst/>
                          <a:latin typeface="Calibri Light" panose="020F0302020204030204" pitchFamily="34" charset="0"/>
                          <a:ea typeface="Tahoma" panose="020B0604030504040204" pitchFamily="34" charset="0"/>
                          <a:cs typeface="Times New Roman" panose="02020603050405020304" pitchFamily="18" charset="0"/>
                        </a:rPr>
                        <a:t>2</a:t>
                      </a: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 (bolsas o kilogramos)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tc rowSpan="2">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Residuos No valorizables</a:t>
                      </a:r>
                      <a:r>
                        <a:rPr lang="es-ES" sz="1000" b="1" baseline="30000" dirty="0">
                          <a:effectLst/>
                          <a:latin typeface="Calibri Light" panose="020F0302020204030204" pitchFamily="34" charset="0"/>
                          <a:ea typeface="Tahoma" panose="020B0604030504040204" pitchFamily="34" charset="0"/>
                          <a:cs typeface="Times New Roman" panose="02020603050405020304" pitchFamily="18" charset="0"/>
                        </a:rPr>
                        <a:t>3</a:t>
                      </a: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 (bolsas o kilogramos)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29724411"/>
                  </a:ext>
                </a:extLst>
              </a:tr>
              <a:tr h="298239">
                <a:tc vMerge="1">
                  <a:txBody>
                    <a:bodyPr/>
                    <a:lstStyle/>
                    <a:p>
                      <a:endParaRPr lang="es-CR"/>
                    </a:p>
                  </a:txBody>
                  <a:tcPr/>
                </a:tc>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Vidrio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Plástico</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Aluminio</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Papel / Cartón</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Residuos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000" b="1" dirty="0">
                          <a:effectLst/>
                          <a:latin typeface="Calibri Light" panose="020F0302020204030204" pitchFamily="34" charset="0"/>
                          <a:ea typeface="Tahoma" panose="020B0604030504040204" pitchFamily="34" charset="0"/>
                          <a:cs typeface="Times New Roman" panose="02020603050405020304" pitchFamily="18" charset="0"/>
                        </a:rPr>
                        <a:t>orgánicos</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vMerge="1">
                  <a:txBody>
                    <a:bodyPr/>
                    <a:lstStyle/>
                    <a:p>
                      <a:pPr algn="ct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768938238"/>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Tamaño de la bolsa</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gridSpan="6">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 Pequeña ( ) Mediana ( ) Grande ( ) Jardinera </a:t>
                      </a:r>
                      <a:r>
                        <a:rPr lang="es-ES" sz="1000" baseline="30000">
                          <a:effectLst/>
                          <a:latin typeface="Calibri Light" panose="020F0302020204030204" pitchFamily="34" charset="0"/>
                          <a:ea typeface="Tahoma" panose="020B0604030504040204" pitchFamily="34" charset="0"/>
                          <a:cs typeface="Times New Roman" panose="02020603050405020304" pitchFamily="18" charset="0"/>
                        </a:rPr>
                        <a:t>1</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2982632676"/>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Enero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698931518"/>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Febrero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754924440"/>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Marzo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093990530"/>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Abril</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924651914"/>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Mayo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351068891"/>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Junio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133136692"/>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Julio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669337099"/>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Agosto</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148794079"/>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Septiembre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531549365"/>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Octubre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695577335"/>
                  </a:ext>
                </a:extLst>
              </a:tr>
              <a:tr h="14911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Noviembre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096398101"/>
                  </a:ext>
                </a:extLst>
              </a:tr>
              <a:tr h="298239">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Diciembre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000" b="1" u="sng">
                          <a:effectLst/>
                          <a:latin typeface="Calibri Light" panose="020F0302020204030204" pitchFamily="34" charset="0"/>
                          <a:ea typeface="Tahoma" panose="020B0604030504040204" pitchFamily="34" charset="0"/>
                          <a:cs typeface="Times New Roman" panose="02020603050405020304" pitchFamily="18" charset="0"/>
                        </a:rPr>
                        <a:t>Entrega de informe</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4247797372"/>
                  </a:ext>
                </a:extLst>
              </a:tr>
              <a:tr h="271126">
                <a:tc>
                  <a:txBody>
                    <a:bodyPr/>
                    <a:lstStyle/>
                    <a:p>
                      <a:pPr algn="ctr"/>
                      <a:r>
                        <a:rPr lang="es-ES" sz="1000" b="1">
                          <a:effectLst/>
                          <a:latin typeface="Calibri Light" panose="020F0302020204030204" pitchFamily="34" charset="0"/>
                          <a:ea typeface="Tahoma" panose="020B0604030504040204" pitchFamily="34" charset="0"/>
                          <a:cs typeface="Times New Roman" panose="02020603050405020304" pitchFamily="18" charset="0"/>
                        </a:rPr>
                        <a:t>TOTAL</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800">
                          <a:effectLst/>
                          <a:latin typeface="Calibri Light" panose="020F0302020204030204" pitchFamily="34" charset="0"/>
                          <a:ea typeface="Tahoma" panose="020B0604030504040204" pitchFamily="34" charset="0"/>
                          <a:cs typeface="Times New Roman" panose="02020603050405020304" pitchFamily="18" charset="0"/>
                        </a:rPr>
                        <a:t>Sumatoria de bolsas o kilogramos</a:t>
                      </a:r>
                      <a:endParaRPr lang="es-CR" sz="100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000"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000" dirty="0">
                        <a:effectLst/>
                        <a:latin typeface="Tahoma" panose="020B0604030504040204" pitchFamily="34" charset="0"/>
                        <a:ea typeface="Tahoma" panose="020B0604030504040204" pitchFamily="34" charset="0"/>
                        <a:cs typeface="Times New Roman" panose="02020603050405020304" pitchFamily="18" charset="0"/>
                      </a:endParaRPr>
                    </a:p>
                  </a:txBody>
                  <a:tcPr marL="61003" marR="61003"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807020803"/>
                  </a:ext>
                </a:extLst>
              </a:tr>
            </a:tbl>
          </a:graphicData>
        </a:graphic>
      </p:graphicFrame>
      <p:sp>
        <p:nvSpPr>
          <p:cNvPr id="6" name="CuadroTexto 5">
            <a:extLst>
              <a:ext uri="{FF2B5EF4-FFF2-40B4-BE49-F238E27FC236}">
                <a16:creationId xmlns:a16="http://schemas.microsoft.com/office/drawing/2014/main" id="{07A497B5-17D6-43DE-AEA6-ACE4C48A9B7E}"/>
              </a:ext>
            </a:extLst>
          </p:cNvPr>
          <p:cNvSpPr txBox="1"/>
          <p:nvPr/>
        </p:nvSpPr>
        <p:spPr>
          <a:xfrm>
            <a:off x="4148877" y="637707"/>
            <a:ext cx="4724400" cy="430887"/>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N°3 - Opción B. </a:t>
            </a:r>
            <a:r>
              <a:rPr lang="es-ES" sz="1100" dirty="0">
                <a:effectLst/>
                <a:latin typeface="Calibri Light" panose="020F0302020204030204" pitchFamily="34" charset="0"/>
                <a:ea typeface="Tahoma" panose="020B0604030504040204" pitchFamily="34" charset="0"/>
              </a:rPr>
              <a:t>Medición de la generación de residuos año de participación</a:t>
            </a:r>
          </a:p>
        </p:txBody>
      </p:sp>
    </p:spTree>
    <p:extLst>
      <p:ext uri="{BB962C8B-B14F-4D97-AF65-F5344CB8AC3E}">
        <p14:creationId xmlns:p14="http://schemas.microsoft.com/office/powerpoint/2010/main" val="3444972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a:extLst>
              <a:ext uri="{FF2B5EF4-FFF2-40B4-BE49-F238E27FC236}">
                <a16:creationId xmlns:a16="http://schemas.microsoft.com/office/drawing/2014/main" id="{C8C8BCD3-5FE3-148A-99D2-1741FE09C70D}"/>
              </a:ext>
            </a:extLst>
          </p:cNvPr>
          <p:cNvGraphicFramePr>
            <a:graphicFrameLocks noGrp="1"/>
          </p:cNvGraphicFramePr>
          <p:nvPr>
            <p:extLst>
              <p:ext uri="{D42A27DB-BD31-4B8C-83A1-F6EECF244321}">
                <p14:modId xmlns:p14="http://schemas.microsoft.com/office/powerpoint/2010/main" val="2997543975"/>
              </p:ext>
            </p:extLst>
          </p:nvPr>
        </p:nvGraphicFramePr>
        <p:xfrm>
          <a:off x="1685290" y="2102012"/>
          <a:ext cx="5605780" cy="337376"/>
        </p:xfrm>
        <a:graphic>
          <a:graphicData uri="http://schemas.openxmlformats.org/drawingml/2006/table">
            <a:tbl>
              <a:tblPr firstRow="1" firstCol="1" bandRow="1"/>
              <a:tblGrid>
                <a:gridCol w="5605780">
                  <a:extLst>
                    <a:ext uri="{9D8B030D-6E8A-4147-A177-3AD203B41FA5}">
                      <a16:colId xmlns:a16="http://schemas.microsoft.com/office/drawing/2014/main" val="1689412133"/>
                    </a:ext>
                  </a:extLst>
                </a:gridCol>
              </a:tblGrid>
              <a:tr h="0">
                <a:tc>
                  <a:txBody>
                    <a:bodyPr/>
                    <a:lstStyle/>
                    <a:p>
                      <a:pPr algn="ctr"/>
                      <a:r>
                        <a:rPr lang="es-ES" sz="1100" b="1" i="1" u="sng" kern="100" dirty="0">
                          <a:effectLst/>
                          <a:latin typeface="Calibri Light" panose="020F0302020204030204" pitchFamily="34" charset="0"/>
                          <a:ea typeface="Tahoma" panose="020B0604030504040204" pitchFamily="34" charset="0"/>
                          <a:cs typeface="Times New Roman" panose="02020603050405020304" pitchFamily="18" charset="0"/>
                        </a:rPr>
                        <a:t>Deben:</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Completar únicamente el Cuadro N°4. Si hay aumentos se debe justificar.</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1089616012"/>
                  </a:ext>
                </a:extLst>
              </a:tr>
            </a:tbl>
          </a:graphicData>
        </a:graphic>
      </p:graphicFrame>
      <p:sp>
        <p:nvSpPr>
          <p:cNvPr id="7" name="Rectangle 2">
            <a:extLst>
              <a:ext uri="{FF2B5EF4-FFF2-40B4-BE49-F238E27FC236}">
                <a16:creationId xmlns:a16="http://schemas.microsoft.com/office/drawing/2014/main" id="{B7BE962F-2A42-10C1-7F65-24A8508FD73C}"/>
              </a:ext>
            </a:extLst>
          </p:cNvPr>
          <p:cNvSpPr>
            <a:spLocks noChangeArrowheads="1"/>
          </p:cNvSpPr>
          <p:nvPr/>
        </p:nvSpPr>
        <p:spPr bwMode="auto">
          <a:xfrm>
            <a:off x="590550" y="440690"/>
            <a:ext cx="7795260" cy="14260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p>
            <a:pPr defTabSz="914400" eaLnBrk="0" fontAlgn="base" hangingPunct="0">
              <a:spcBef>
                <a:spcPct val="0"/>
              </a:spcBef>
              <a:spcAft>
                <a:spcPct val="0"/>
              </a:spcAft>
            </a:pPr>
            <a:r>
              <a:rPr lang="es-ES" altLang="es-CR" sz="1100" b="1" dirty="0" bmk="">
                <a:solidFill>
                  <a:schemeClr val="accent1"/>
                </a:solidFill>
                <a:latin typeface="Calibri Light" panose="020F0302020204030204" pitchFamily="34" charset="0"/>
                <a:ea typeface="Calibri Light" panose="020F0302020204030204" pitchFamily="34" charset="0"/>
                <a:cs typeface="Calibri Light" panose="020F0302020204030204" pitchFamily="34" charset="0"/>
              </a:rPr>
              <a:t>1.2 Reducir la generación de residuos- rechazar-reutilizar-reciclar (4 puntos)</a:t>
            </a:r>
          </a:p>
          <a:p>
            <a:pPr defTabSz="914400" eaLnBrk="0" fontAlgn="base" hangingPunct="0">
              <a:spcBef>
                <a:spcPct val="0"/>
              </a:spcBef>
              <a:spcAft>
                <a:spcPct val="0"/>
              </a:spcAft>
            </a:pPr>
            <a:endParaRPr lang="es-ES" altLang="es-CR" sz="1100" dirty="0">
              <a:latin typeface="Calibri Light" panose="020F0302020204030204" pitchFamily="34" charset="0"/>
              <a:ea typeface="Tahoma" panose="020B0604030504040204" pitchFamily="34" charset="0"/>
              <a:cs typeface="Calibri Light" panose="020F0302020204030204" pitchFamily="34" charset="0"/>
            </a:endParaRPr>
          </a:p>
          <a:p>
            <a:pPr defTabSz="914400" eaLnBrk="0" fontAlgn="base" hangingPunct="0">
              <a:spcBef>
                <a:spcPct val="0"/>
              </a:spcBef>
              <a:spcAft>
                <a:spcPct val="0"/>
              </a:spcAft>
            </a:pPr>
            <a:r>
              <a:rPr lang="es-ES" altLang="es-CR" sz="1100" dirty="0">
                <a:latin typeface="Calibri Light" panose="020F0302020204030204" pitchFamily="34" charset="0"/>
                <a:ea typeface="Tahoma" panose="020B0604030504040204" pitchFamily="34" charset="0"/>
                <a:cs typeface="Calibri Light" panose="020F0302020204030204" pitchFamily="34" charset="0"/>
              </a:rPr>
              <a:t>Deben calcular la reducción (R) en la generación de residuos en el hogar, comparando el año base (A) con el año de participación (B), es decir, restar el total de A menos el total de B (R=A-B). Si el resultado es negativo hubo un aumento en la generación de residuos, si el resultado es positivo se generó una disminución.  </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Si el hogar no disminuyó la generación de residuos a pesar de las acciones llevadas a cabo durante el año o tuvo un incremento, se </a:t>
            </a:r>
            <a:r>
              <a:rPr kumimoji="0" lang="es-ES" altLang="es-CR" sz="1100" b="1" i="0" u="sng"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debe justificar</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en el reporte final las razones, para así no perder el puntaje de este subparámetro.</a:t>
            </a:r>
            <a:endParaRPr kumimoji="0" lang="es-CR" altLang="es-CR" sz="600" b="0" i="0" u="none" strike="noStrike" cap="none" normalizeH="0" baseline="0" dirty="0">
              <a:ln>
                <a:noFill/>
              </a:ln>
              <a:solidFill>
                <a:schemeClr val="tx1"/>
              </a:solidFill>
              <a:effectLst/>
            </a:endParaRPr>
          </a:p>
        </p:txBody>
      </p:sp>
      <p:sp>
        <p:nvSpPr>
          <p:cNvPr id="9" name="CuadroTexto 8">
            <a:extLst>
              <a:ext uri="{FF2B5EF4-FFF2-40B4-BE49-F238E27FC236}">
                <a16:creationId xmlns:a16="http://schemas.microsoft.com/office/drawing/2014/main" id="{E6BBCDCE-6A09-F351-F6CB-197553CA70D9}"/>
              </a:ext>
            </a:extLst>
          </p:cNvPr>
          <p:cNvSpPr txBox="1"/>
          <p:nvPr/>
        </p:nvSpPr>
        <p:spPr>
          <a:xfrm>
            <a:off x="2118359" y="2989049"/>
            <a:ext cx="4572000" cy="261610"/>
          </a:xfrm>
          <a:prstGeom prst="rect">
            <a:avLst/>
          </a:prstGeom>
          <a:noFill/>
        </p:spPr>
        <p:txBody>
          <a:bodyPr wrap="square">
            <a:spAutoFit/>
          </a:bodyPr>
          <a:lstStyle/>
          <a:p>
            <a:pPr algn="ctr"/>
            <a:r>
              <a:rPr lang="es-ES" sz="1100" b="1" dirty="0">
                <a:effectLst/>
                <a:latin typeface="Calibri Light" panose="020F0302020204030204" pitchFamily="34" charset="0"/>
                <a:ea typeface="Tahoma" panose="020B0604030504040204" pitchFamily="34" charset="0"/>
              </a:rPr>
              <a:t>Cuadro N°4. </a:t>
            </a:r>
            <a:r>
              <a:rPr lang="es-ES" sz="1100" dirty="0">
                <a:effectLst/>
                <a:latin typeface="Calibri Light" panose="020F0302020204030204" pitchFamily="34" charset="0"/>
                <a:ea typeface="Tahoma" panose="020B0604030504040204" pitchFamily="34" charset="0"/>
              </a:rPr>
              <a:t>Reducción / comparación de la generación de residuos del Hogar</a:t>
            </a:r>
            <a:endParaRPr lang="es-CR" sz="1100" dirty="0">
              <a:effectLst/>
              <a:latin typeface="Tahoma" panose="020B0604030504040204" pitchFamily="34" charset="0"/>
              <a:ea typeface="Tahoma" panose="020B0604030504040204" pitchFamily="34" charset="0"/>
            </a:endParaRPr>
          </a:p>
        </p:txBody>
      </p:sp>
      <p:graphicFrame>
        <p:nvGraphicFramePr>
          <p:cNvPr id="10" name="Tabla 9">
            <a:extLst>
              <a:ext uri="{FF2B5EF4-FFF2-40B4-BE49-F238E27FC236}">
                <a16:creationId xmlns:a16="http://schemas.microsoft.com/office/drawing/2014/main" id="{4069BCC2-81DF-239F-D54E-19999A0E4D43}"/>
              </a:ext>
            </a:extLst>
          </p:cNvPr>
          <p:cNvGraphicFramePr>
            <a:graphicFrameLocks noGrp="1"/>
          </p:cNvGraphicFramePr>
          <p:nvPr>
            <p:extLst>
              <p:ext uri="{D42A27DB-BD31-4B8C-83A1-F6EECF244321}">
                <p14:modId xmlns:p14="http://schemas.microsoft.com/office/powerpoint/2010/main" val="3036155972"/>
              </p:ext>
            </p:extLst>
          </p:nvPr>
        </p:nvGraphicFramePr>
        <p:xfrm>
          <a:off x="1808946" y="3303012"/>
          <a:ext cx="5358467" cy="1173480"/>
        </p:xfrm>
        <a:graphic>
          <a:graphicData uri="http://schemas.openxmlformats.org/drawingml/2006/table">
            <a:tbl>
              <a:tblPr firstRow="1" firstCol="1" bandRow="1"/>
              <a:tblGrid>
                <a:gridCol w="1089660">
                  <a:extLst>
                    <a:ext uri="{9D8B030D-6E8A-4147-A177-3AD203B41FA5}">
                      <a16:colId xmlns:a16="http://schemas.microsoft.com/office/drawing/2014/main" val="780447437"/>
                    </a:ext>
                  </a:extLst>
                </a:gridCol>
                <a:gridCol w="1373822">
                  <a:extLst>
                    <a:ext uri="{9D8B030D-6E8A-4147-A177-3AD203B41FA5}">
                      <a16:colId xmlns:a16="http://schemas.microsoft.com/office/drawing/2014/main" val="4121443375"/>
                    </a:ext>
                  </a:extLst>
                </a:gridCol>
                <a:gridCol w="1715135">
                  <a:extLst>
                    <a:ext uri="{9D8B030D-6E8A-4147-A177-3AD203B41FA5}">
                      <a16:colId xmlns:a16="http://schemas.microsoft.com/office/drawing/2014/main" val="2997778435"/>
                    </a:ext>
                  </a:extLst>
                </a:gridCol>
                <a:gridCol w="1179850">
                  <a:extLst>
                    <a:ext uri="{9D8B030D-6E8A-4147-A177-3AD203B41FA5}">
                      <a16:colId xmlns:a16="http://schemas.microsoft.com/office/drawing/2014/main" val="3571366688"/>
                    </a:ext>
                  </a:extLst>
                </a:gridCol>
              </a:tblGrid>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Tipo de residuos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anterior al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dirty="0">
                          <a:effectLst/>
                          <a:latin typeface="Calibri Light" panose="020F0302020204030204" pitchFamily="34" charset="0"/>
                          <a:ea typeface="Tahoma" panose="020B0604030504040204" pitchFamily="34" charset="0"/>
                          <a:cs typeface="Times New Roman" panose="02020603050405020304" pitchFamily="18" charset="0"/>
                        </a:rPr>
                        <a:t>(</a:t>
                      </a: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bolsas o kilogramos</a:t>
                      </a:r>
                      <a:r>
                        <a:rPr lang="es-ES" sz="1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Año de participación</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dirty="0">
                          <a:effectLst/>
                          <a:latin typeface="Calibri Light" panose="020F0302020204030204" pitchFamily="34" charset="0"/>
                          <a:ea typeface="Tahoma" panose="020B0604030504040204" pitchFamily="34" charset="0"/>
                          <a:cs typeface="Times New Roman" panose="02020603050405020304" pitchFamily="18" charset="0"/>
                        </a:rPr>
                        <a:t>(</a:t>
                      </a: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bolsas o kilogramos</a:t>
                      </a:r>
                      <a:r>
                        <a:rPr lang="es-ES" sz="1100" dirty="0">
                          <a:effectLst/>
                          <a:latin typeface="Calibri Light" panose="020F0302020204030204" pitchFamily="34" charset="0"/>
                          <a:ea typeface="Tahoma" panose="020B0604030504040204" pitchFamily="34" charset="0"/>
                          <a:cs typeface="Times New Roman" panose="02020603050405020304" pitchFamily="18" charset="0"/>
                        </a:rPr>
                        <a:t>)</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B</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Reducción</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A-B</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1631627884"/>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Valorizables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687904470"/>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No valorizables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43134628"/>
                  </a:ext>
                </a:extLst>
              </a:tr>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Total</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3422115061"/>
                  </a:ext>
                </a:extLst>
              </a:tr>
            </a:tbl>
          </a:graphicData>
        </a:graphic>
      </p:graphicFrame>
      <p:sp>
        <p:nvSpPr>
          <p:cNvPr id="14" name="CuadroTexto 13">
            <a:extLst>
              <a:ext uri="{FF2B5EF4-FFF2-40B4-BE49-F238E27FC236}">
                <a16:creationId xmlns:a16="http://schemas.microsoft.com/office/drawing/2014/main" id="{53E009D8-FDD4-630C-59A0-0EC876D9D3F4}"/>
              </a:ext>
            </a:extLst>
          </p:cNvPr>
          <p:cNvSpPr txBox="1"/>
          <p:nvPr/>
        </p:nvSpPr>
        <p:spPr>
          <a:xfrm>
            <a:off x="1981200" y="4476492"/>
            <a:ext cx="5181600" cy="338554"/>
          </a:xfrm>
          <a:prstGeom prst="rect">
            <a:avLst/>
          </a:prstGeom>
          <a:noFill/>
        </p:spPr>
        <p:txBody>
          <a:bodyPr wrap="square">
            <a:spAutoFit/>
          </a:bodyPr>
          <a:lstStyle/>
          <a:p>
            <a:pPr algn="just"/>
            <a:r>
              <a:rPr lang="es-ES" sz="800" b="1" u="sng" dirty="0">
                <a:effectLst/>
                <a:latin typeface="Calibri Light" panose="020F0302020204030204" pitchFamily="34" charset="0"/>
                <a:ea typeface="Tahoma" panose="020B0604030504040204" pitchFamily="34" charset="0"/>
              </a:rPr>
              <a:t>Si es la primera vez que el hogar participa, se tiene la opción de no completar la información de la columna “Año anterior”, en caso de no tener registros anteriores.</a:t>
            </a:r>
            <a:endParaRPr lang="es-CR" sz="1100" dirty="0">
              <a:effectLst/>
              <a:latin typeface="Tahoma" panose="020B0604030504040204" pitchFamily="34" charset="0"/>
              <a:ea typeface="Tahoma" panose="020B0604030504040204" pitchFamily="34" charset="0"/>
            </a:endParaRPr>
          </a:p>
        </p:txBody>
      </p:sp>
    </p:spTree>
    <p:extLst>
      <p:ext uri="{BB962C8B-B14F-4D97-AF65-F5344CB8AC3E}">
        <p14:creationId xmlns:p14="http://schemas.microsoft.com/office/powerpoint/2010/main" val="3940945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295AB8D9-81E3-F45B-AE53-82434B8FD2CF}"/>
              </a:ext>
            </a:extLst>
          </p:cNvPr>
          <p:cNvGraphicFramePr>
            <a:graphicFrameLocks noGrp="1"/>
          </p:cNvGraphicFramePr>
          <p:nvPr>
            <p:extLst>
              <p:ext uri="{D42A27DB-BD31-4B8C-83A1-F6EECF244321}">
                <p14:modId xmlns:p14="http://schemas.microsoft.com/office/powerpoint/2010/main" val="1574893804"/>
              </p:ext>
            </p:extLst>
          </p:nvPr>
        </p:nvGraphicFramePr>
        <p:xfrm>
          <a:off x="5312411" y="1406969"/>
          <a:ext cx="2513330" cy="875538"/>
        </p:xfrm>
        <a:graphic>
          <a:graphicData uri="http://schemas.openxmlformats.org/drawingml/2006/table">
            <a:tbl>
              <a:tblPr firstRow="1" firstCol="1" bandRow="1"/>
              <a:tblGrid>
                <a:gridCol w="2513330">
                  <a:extLst>
                    <a:ext uri="{9D8B030D-6E8A-4147-A177-3AD203B41FA5}">
                      <a16:colId xmlns:a16="http://schemas.microsoft.com/office/drawing/2014/main" val="756107214"/>
                    </a:ext>
                  </a:extLst>
                </a:gridCol>
              </a:tblGrid>
              <a:tr h="0">
                <a:tc>
                  <a:txBody>
                    <a:bodyPr/>
                    <a:lstStyle/>
                    <a:p>
                      <a:pPr algn="ctr"/>
                      <a:r>
                        <a:rPr lang="es-ES" sz="1100" b="1" i="1" u="sng" kern="100" dirty="0">
                          <a:effectLst/>
                          <a:latin typeface="Calibri Light" panose="020F0302020204030204" pitchFamily="34" charset="0"/>
                          <a:ea typeface="Tahoma" panose="020B0604030504040204" pitchFamily="34" charset="0"/>
                          <a:cs typeface="Times New Roman" panose="02020603050405020304" pitchFamily="18" charset="0"/>
                        </a:rPr>
                        <a:t>Deben:</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Presentar evidencias y una breve descripción: fotografías de estas acciones, recibos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804777663"/>
                  </a:ext>
                </a:extLst>
              </a:tr>
            </a:tbl>
          </a:graphicData>
        </a:graphic>
      </p:graphicFrame>
      <p:sp>
        <p:nvSpPr>
          <p:cNvPr id="5" name="Rectangle 1">
            <a:extLst>
              <a:ext uri="{FF2B5EF4-FFF2-40B4-BE49-F238E27FC236}">
                <a16:creationId xmlns:a16="http://schemas.microsoft.com/office/drawing/2014/main" id="{97FE6E92-C255-1D7F-6998-2FF0378D0FA1}"/>
              </a:ext>
            </a:extLst>
          </p:cNvPr>
          <p:cNvSpPr>
            <a:spLocks noChangeArrowheads="1"/>
          </p:cNvSpPr>
          <p:nvPr/>
        </p:nvSpPr>
        <p:spPr bwMode="auto">
          <a:xfrm>
            <a:off x="0" y="443859"/>
            <a:ext cx="8763000" cy="2103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584" tIns="25392"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1" indent="0" defTabSz="914400">
              <a:lnSpc>
                <a:spcPct val="100000"/>
              </a:lnSpc>
              <a:buClrTx/>
              <a:buSzTx/>
              <a:tabLst/>
            </a:pPr>
            <a:r>
              <a:rPr lang="es-ES" altLang="es-CR" sz="1100" b="1" dirty="0" bmk="">
                <a:solidFill>
                  <a:schemeClr val="accent1"/>
                </a:solidFill>
                <a:latin typeface="Calibri Light" panose="020F0302020204030204" pitchFamily="34" charset="0"/>
                <a:ea typeface="Calibri Light" panose="020F0302020204030204" pitchFamily="34" charset="0"/>
                <a:cs typeface="Calibri Light" panose="020F0302020204030204" pitchFamily="34" charset="0"/>
              </a:rPr>
              <a:t>1.3 Acciones para minimizar nuestro impacto (7 puntos)</a:t>
            </a:r>
          </a:p>
          <a:p>
            <a:pPr marL="0" marR="0" lvl="1" indent="0" defTabSz="914400">
              <a:lnSpc>
                <a:spcPct val="100000"/>
              </a:lnSpc>
              <a:buClrTx/>
              <a:buSzTx/>
              <a:tabLst/>
            </a:pPr>
            <a:endParaRPr lang="es-ES" altLang="es-CR" sz="1100" dirty="0">
              <a:latin typeface="Calibri Light" panose="020F0302020204030204" pitchFamily="34" charset="0"/>
              <a:ea typeface="Tahoma" panose="020B0604030504040204" pitchFamily="34" charset="0"/>
              <a:cs typeface="Calibri Light" panose="020F0302020204030204" pitchFamily="34" charset="0"/>
            </a:endParaRPr>
          </a:p>
          <a:p>
            <a:pPr marL="0" marR="0" lvl="1" indent="0" defTabSz="914400">
              <a:lnSpc>
                <a:spcPct val="100000"/>
              </a:lnSpc>
              <a:buClrTx/>
              <a:buSzTx/>
              <a:tabLst/>
            </a:pPr>
            <a:r>
              <a:rPr lang="es-ES" altLang="es-CR" sz="1100" dirty="0">
                <a:latin typeface="Calibri Light" panose="020F0302020204030204" pitchFamily="34" charset="0"/>
                <a:ea typeface="Tahoma" panose="020B0604030504040204" pitchFamily="34" charset="0"/>
                <a:cs typeface="Calibri Light" panose="020F0302020204030204" pitchFamily="34" charset="0"/>
              </a:rPr>
              <a:t>El hogar debe llevar a cabo como mínimo 2 acciones para lograr reducir/mantener la cantidad de residuos generados (valorizables y no valorizables), además deben describirlas brevemente y presentar evidencias.</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marR="0" lvl="0" indent="0" defTabSz="914400">
              <a:lnSpc>
                <a:spcPct val="100000"/>
              </a:lnSpc>
              <a:buClrTx/>
              <a:buSzTx/>
              <a:buFontTx/>
              <a:buNone/>
              <a:tabLst/>
            </a:pPr>
            <a:endParaRPr lang="es-ES" altLang="es-CR" sz="1100" dirty="0">
              <a:latin typeface="Calibri Light" panose="020F0302020204030204" pitchFamily="34" charset="0"/>
              <a:ea typeface="Tahoma" panose="020B0604030504040204" pitchFamily="34" charset="0"/>
              <a:cs typeface="Calibri Light" panose="020F0302020204030204" pitchFamily="34" charset="0"/>
            </a:endParaRPr>
          </a:p>
          <a:p>
            <a:pPr marR="0" lvl="0" indent="0" defTabSz="914400">
              <a:lnSpc>
                <a:spcPct val="100000"/>
              </a:lnSpc>
              <a:buClrTx/>
              <a:buSzTx/>
              <a:buFontTx/>
              <a:buNone/>
              <a:tabLst/>
            </a:pPr>
            <a:r>
              <a:rPr lang="es-ES" altLang="es-CR" sz="1100" b="1" dirty="0">
                <a:latin typeface="Calibri Light" panose="020F0302020204030204" pitchFamily="34" charset="0"/>
                <a:ea typeface="Tahoma" panose="020B0604030504040204" pitchFamily="34" charset="0"/>
                <a:cs typeface="Calibri Light" panose="020F0302020204030204" pitchFamily="34" charset="0"/>
              </a:rPr>
              <a:t>Algunos ejemplos: </a:t>
            </a:r>
            <a:endParaRPr lang="es-CR" altLang="es-CR" sz="1100" b="1" dirty="0">
              <a:latin typeface="Calibri Light" panose="020F0302020204030204" pitchFamily="34" charset="0"/>
              <a:ea typeface="Tahoma" panose="020B0604030504040204" pitchFamily="34" charset="0"/>
              <a:cs typeface="Calibri Light" panose="020F0302020204030204" pitchFamily="34" charset="0"/>
            </a:endParaRPr>
          </a:p>
          <a:p>
            <a:pPr marR="0" lvl="0" indent="0" defTabSz="914400">
              <a:lnSpc>
                <a:spcPct val="100000"/>
              </a:lnSpc>
              <a:buClrTx/>
              <a:buSzTx/>
              <a:buFontTx/>
              <a:buChar char="•"/>
              <a:tabLst/>
            </a:pPr>
            <a:r>
              <a:rPr lang="es-ES" altLang="es-CR" sz="1100" dirty="0">
                <a:latin typeface="Calibri Light" panose="020F0302020204030204" pitchFamily="34" charset="0"/>
                <a:ea typeface="Tahoma" panose="020B0604030504040204" pitchFamily="34" charset="0"/>
                <a:cs typeface="Calibri Light" panose="020F0302020204030204" pitchFamily="34" charset="0"/>
              </a:rPr>
              <a:t>Uso de bolsas de tela para las compras.</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marR="0" lvl="0" indent="0" defTabSz="914400">
              <a:lnSpc>
                <a:spcPct val="100000"/>
              </a:lnSpc>
              <a:buClrTx/>
              <a:buSzTx/>
              <a:buFontTx/>
              <a:buChar char="•"/>
              <a:tabLst/>
            </a:pPr>
            <a:r>
              <a:rPr lang="es-ES" altLang="es-CR" sz="1100" dirty="0">
                <a:latin typeface="Calibri Light" panose="020F0302020204030204" pitchFamily="34" charset="0"/>
                <a:ea typeface="Tahoma" panose="020B0604030504040204" pitchFamily="34" charset="0"/>
                <a:cs typeface="Calibri Light" panose="020F0302020204030204" pitchFamily="34" charset="0"/>
              </a:rPr>
              <a:t>Rechazo de plásticos de un solo uso: pajillas, vajillas plásticas, otros.</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marR="0" lvl="0" indent="0" defTabSz="914400">
              <a:lnSpc>
                <a:spcPct val="100000"/>
              </a:lnSpc>
              <a:buClrTx/>
              <a:buSzTx/>
              <a:buFontTx/>
              <a:buChar char="•"/>
              <a:tabLst/>
            </a:pPr>
            <a:r>
              <a:rPr lang="es-ES" altLang="es-CR" sz="1100" dirty="0">
                <a:latin typeface="Calibri Light" panose="020F0302020204030204" pitchFamily="34" charset="0"/>
                <a:ea typeface="Tahoma" panose="020B0604030504040204" pitchFamily="34" charset="0"/>
                <a:cs typeface="Calibri Light" panose="020F0302020204030204" pitchFamily="34" charset="0"/>
              </a:rPr>
              <a:t>Uso de recipientes reutilizables.</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marR="0" lvl="0" indent="0" defTabSz="914400">
              <a:lnSpc>
                <a:spcPct val="100000"/>
              </a:lnSpc>
              <a:buClrTx/>
              <a:buSzTx/>
              <a:buFontTx/>
              <a:buChar char="•"/>
              <a:tabLst/>
            </a:pPr>
            <a:r>
              <a:rPr lang="es-ES" altLang="es-CR" sz="1100" dirty="0">
                <a:latin typeface="Calibri Light" panose="020F0302020204030204" pitchFamily="34" charset="0"/>
                <a:ea typeface="Tahoma" panose="020B0604030504040204" pitchFamily="34" charset="0"/>
                <a:cs typeface="Calibri Light" panose="020F0302020204030204" pitchFamily="34" charset="0"/>
              </a:rPr>
              <a:t>Uso de pajillas de bambú, metal u otro material reutilizable.</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marR="0" lvl="0" indent="0" defTabSz="914400">
              <a:lnSpc>
                <a:spcPct val="100000"/>
              </a:lnSpc>
              <a:buClrTx/>
              <a:buSzTx/>
              <a:buFontTx/>
              <a:buChar char="•"/>
              <a:tabLst/>
            </a:pPr>
            <a:r>
              <a:rPr lang="es-ES" altLang="es-CR" sz="1100" dirty="0">
                <a:latin typeface="Calibri Light" panose="020F0302020204030204" pitchFamily="34" charset="0"/>
                <a:ea typeface="Tahoma" panose="020B0604030504040204" pitchFamily="34" charset="0"/>
                <a:cs typeface="Calibri Light" panose="020F0302020204030204" pitchFamily="34" charset="0"/>
              </a:rPr>
              <a:t>Rechazo de embalajes con estereofón.</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a:p>
            <a:pPr marR="0" lvl="0" indent="0" defTabSz="914400">
              <a:lnSpc>
                <a:spcPct val="100000"/>
              </a:lnSpc>
              <a:buClrTx/>
              <a:buSzTx/>
              <a:buFontTx/>
              <a:buChar char="•"/>
              <a:tabLst/>
            </a:pPr>
            <a:r>
              <a:rPr lang="es-ES" altLang="es-CR" sz="1100" dirty="0">
                <a:latin typeface="Calibri Light" panose="020F0302020204030204" pitchFamily="34" charset="0"/>
                <a:ea typeface="Tahoma" panose="020B0604030504040204" pitchFamily="34" charset="0"/>
                <a:cs typeface="Calibri Light" panose="020F0302020204030204" pitchFamily="34" charset="0"/>
              </a:rPr>
              <a:t>Otros.</a:t>
            </a:r>
            <a:endParaRPr lang="es-CR" altLang="es-CR" sz="1100" dirty="0">
              <a:latin typeface="Calibri Light" panose="020F0302020204030204" pitchFamily="34" charset="0"/>
              <a:ea typeface="Tahoma" panose="020B0604030504040204" pitchFamily="34" charset="0"/>
              <a:cs typeface="Calibri Light" panose="020F0302020204030204" pitchFamily="34" charset="0"/>
            </a:endParaRPr>
          </a:p>
        </p:txBody>
      </p:sp>
    </p:spTree>
    <p:extLst>
      <p:ext uri="{BB962C8B-B14F-4D97-AF65-F5344CB8AC3E}">
        <p14:creationId xmlns:p14="http://schemas.microsoft.com/office/powerpoint/2010/main" val="3596997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2CBD7-3FEA-C24C-D99E-D6385C14E881}"/>
            </a:ext>
          </a:extLst>
        </p:cNvPr>
        <p:cNvGrpSpPr/>
        <p:nvPr/>
      </p:nvGrpSpPr>
      <p:grpSpPr>
        <a:xfrm>
          <a:off x="0" y="0"/>
          <a:ext cx="0" cy="0"/>
          <a:chOff x="0" y="0"/>
          <a:chExt cx="0" cy="0"/>
        </a:xfrm>
      </p:grpSpPr>
      <p:sp>
        <p:nvSpPr>
          <p:cNvPr id="5" name="Rectangle 1">
            <a:extLst>
              <a:ext uri="{FF2B5EF4-FFF2-40B4-BE49-F238E27FC236}">
                <a16:creationId xmlns:a16="http://schemas.microsoft.com/office/drawing/2014/main" id="{23A84E1A-F752-B615-30B0-8BA31945A8FD}"/>
              </a:ext>
            </a:extLst>
          </p:cNvPr>
          <p:cNvSpPr>
            <a:spLocks noChangeArrowheads="1"/>
          </p:cNvSpPr>
          <p:nvPr/>
        </p:nvSpPr>
        <p:spPr bwMode="auto">
          <a:xfrm>
            <a:off x="137160" y="660249"/>
            <a:ext cx="7635240" cy="2376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584" tIns="25392"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176530" algn="just">
              <a:lnSpc>
                <a:spcPct val="98000"/>
              </a:lnSpc>
              <a:spcBef>
                <a:spcPts val="10"/>
              </a:spcBef>
              <a:spcAft>
                <a:spcPts val="0"/>
              </a:spcAft>
            </a:pPr>
            <a:r>
              <a:rPr lang="es-ES" sz="1100" dirty="0">
                <a:effectLst/>
                <a:latin typeface="Calibri Light" panose="020F0302020204030204" pitchFamily="34" charset="0"/>
                <a:ea typeface="Tahoma" panose="020B0604030504040204" pitchFamily="34" charset="0"/>
              </a:rPr>
              <a:t>Deben colocar el lugar a donde llevan los residuos valorizables, bio-infectocontagiosos, vidrios y de manejo especial. </a:t>
            </a:r>
            <a:endParaRPr lang="es-CR" sz="1100" dirty="0">
              <a:effectLst/>
              <a:latin typeface="Tahoma" panose="020B0604030504040204" pitchFamily="34" charset="0"/>
              <a:ea typeface="Tahoma" panose="020B0604030504040204" pitchFamily="34" charset="0"/>
            </a:endParaRPr>
          </a:p>
        </p:txBody>
      </p:sp>
      <p:sp>
        <p:nvSpPr>
          <p:cNvPr id="3" name="CuadroTexto 2">
            <a:extLst>
              <a:ext uri="{FF2B5EF4-FFF2-40B4-BE49-F238E27FC236}">
                <a16:creationId xmlns:a16="http://schemas.microsoft.com/office/drawing/2014/main" id="{709D281F-D9B5-1B38-F474-2F58C6509082}"/>
              </a:ext>
            </a:extLst>
          </p:cNvPr>
          <p:cNvSpPr txBox="1"/>
          <p:nvPr/>
        </p:nvSpPr>
        <p:spPr>
          <a:xfrm>
            <a:off x="754380" y="345408"/>
            <a:ext cx="6934200" cy="261610"/>
          </a:xfrm>
          <a:prstGeom prst="rect">
            <a:avLst/>
          </a:prstGeom>
          <a:noFill/>
        </p:spPr>
        <p:txBody>
          <a:bodyPr wrap="square">
            <a:spAutoFit/>
          </a:bodyPr>
          <a:lstStyle/>
          <a:p>
            <a:pPr marL="0" lvl="1" defTabSz="914400"/>
            <a:r>
              <a:rPr lang="es-ES" sz="1100" b="1" dirty="0" bmk="">
                <a:solidFill>
                  <a:schemeClr val="accent1"/>
                </a:solidFill>
                <a:latin typeface="Calibri Light" panose="020F0302020204030204" pitchFamily="34" charset="0"/>
                <a:ea typeface="Calibri Light" panose="020F0302020204030204" pitchFamily="34" charset="0"/>
                <a:cs typeface="Calibri Light" panose="020F0302020204030204" pitchFamily="34" charset="0"/>
              </a:rPr>
              <a:t>1.4 Disposición final de los residuos – valorizables- manejo especial, peligrosos (5 puntos)</a:t>
            </a:r>
            <a:endParaRPr lang="es-CR" sz="1100" b="1" dirty="0" bmk="">
              <a:solidFill>
                <a:schemeClr val="accent1"/>
              </a:solidFill>
              <a:latin typeface="Calibri Light" panose="020F0302020204030204" pitchFamily="34" charset="0"/>
              <a:ea typeface="Calibri Light" panose="020F0302020204030204" pitchFamily="34" charset="0"/>
              <a:cs typeface="Calibri Light" panose="020F0302020204030204" pitchFamily="34" charset="0"/>
            </a:endParaRPr>
          </a:p>
        </p:txBody>
      </p:sp>
      <p:graphicFrame>
        <p:nvGraphicFramePr>
          <p:cNvPr id="6" name="Tabla 5">
            <a:extLst>
              <a:ext uri="{FF2B5EF4-FFF2-40B4-BE49-F238E27FC236}">
                <a16:creationId xmlns:a16="http://schemas.microsoft.com/office/drawing/2014/main" id="{5B342112-E792-87EA-39FB-A008BAA84842}"/>
              </a:ext>
            </a:extLst>
          </p:cNvPr>
          <p:cNvGraphicFramePr>
            <a:graphicFrameLocks noGrp="1"/>
          </p:cNvGraphicFramePr>
          <p:nvPr>
            <p:extLst>
              <p:ext uri="{D42A27DB-BD31-4B8C-83A1-F6EECF244321}">
                <p14:modId xmlns:p14="http://schemas.microsoft.com/office/powerpoint/2010/main" val="2598901711"/>
              </p:ext>
            </p:extLst>
          </p:nvPr>
        </p:nvGraphicFramePr>
        <p:xfrm>
          <a:off x="1350010" y="1110505"/>
          <a:ext cx="5903594" cy="502920"/>
        </p:xfrm>
        <a:graphic>
          <a:graphicData uri="http://schemas.openxmlformats.org/drawingml/2006/table">
            <a:tbl>
              <a:tblPr firstRow="1" firstCol="1" bandRow="1"/>
              <a:tblGrid>
                <a:gridCol w="5903594">
                  <a:extLst>
                    <a:ext uri="{9D8B030D-6E8A-4147-A177-3AD203B41FA5}">
                      <a16:colId xmlns:a16="http://schemas.microsoft.com/office/drawing/2014/main" val="3161105575"/>
                    </a:ext>
                  </a:extLst>
                </a:gridCol>
              </a:tblGrid>
              <a:tr h="0">
                <a:tc>
                  <a:txBody>
                    <a:bodyPr/>
                    <a:lstStyle/>
                    <a:p>
                      <a:pPr algn="ct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Se puede contactar al gobierno local o buscar información en las redes sociales o internet, para conocer las rutas de recolección y</a:t>
                      </a:r>
                      <a:r>
                        <a:rPr lang="es-ES" sz="1100" i="1" kern="1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centros de acopio autorizados, así como las campañas de recolección</a:t>
                      </a:r>
                      <a:r>
                        <a:rPr lang="es-ES" sz="1100" i="1" kern="100" spc="5"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de</a:t>
                      </a:r>
                      <a:r>
                        <a:rPr lang="es-ES" sz="1100" i="1" kern="100" spc="-85"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residuos</a:t>
                      </a:r>
                      <a:r>
                        <a:rPr lang="es-ES" sz="1100" i="1" kern="100" spc="-80" dirty="0">
                          <a:effectLst/>
                          <a:latin typeface="Calibri Light" panose="020F0302020204030204" pitchFamily="34" charset="0"/>
                          <a:ea typeface="Tahoma" panose="020B0604030504040204" pitchFamily="34" charset="0"/>
                          <a:cs typeface="Times New Roman" panose="02020603050405020304" pitchFamily="18" charset="0"/>
                        </a:rPr>
                        <a:t> de manejo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especial,</a:t>
                      </a:r>
                      <a:r>
                        <a:rPr lang="es-ES" sz="1100" i="1" kern="100" spc="-85"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entre</a:t>
                      </a:r>
                      <a:r>
                        <a:rPr lang="es-ES" sz="1100" i="1" kern="100" spc="-115" dirty="0">
                          <a:effectLst/>
                          <a:latin typeface="Calibri Light" panose="020F0302020204030204" pitchFamily="34" charset="0"/>
                          <a:ea typeface="Tahoma" panose="020B0604030504040204" pitchFamily="34" charset="0"/>
                          <a:cs typeface="Times New Roman" panose="02020603050405020304" pitchFamily="18" charset="0"/>
                        </a:rPr>
                        <a:t> </a:t>
                      </a: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otros.</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1552574980"/>
                  </a:ext>
                </a:extLst>
              </a:tr>
            </a:tbl>
          </a:graphicData>
        </a:graphic>
      </p:graphicFrame>
      <p:graphicFrame>
        <p:nvGraphicFramePr>
          <p:cNvPr id="7" name="Tabla 6">
            <a:extLst>
              <a:ext uri="{FF2B5EF4-FFF2-40B4-BE49-F238E27FC236}">
                <a16:creationId xmlns:a16="http://schemas.microsoft.com/office/drawing/2014/main" id="{37017716-75AF-D6C8-3437-F4348F155731}"/>
              </a:ext>
            </a:extLst>
          </p:cNvPr>
          <p:cNvGraphicFramePr>
            <a:graphicFrameLocks noGrp="1"/>
          </p:cNvGraphicFramePr>
          <p:nvPr>
            <p:extLst>
              <p:ext uri="{D42A27DB-BD31-4B8C-83A1-F6EECF244321}">
                <p14:modId xmlns:p14="http://schemas.microsoft.com/office/powerpoint/2010/main" val="2696702829"/>
              </p:ext>
            </p:extLst>
          </p:nvPr>
        </p:nvGraphicFramePr>
        <p:xfrm>
          <a:off x="1350010" y="1921732"/>
          <a:ext cx="5956935" cy="516763"/>
        </p:xfrm>
        <a:graphic>
          <a:graphicData uri="http://schemas.openxmlformats.org/drawingml/2006/table">
            <a:tbl>
              <a:tblPr firstRow="1" firstCol="1" bandRow="1"/>
              <a:tblGrid>
                <a:gridCol w="5956935">
                  <a:extLst>
                    <a:ext uri="{9D8B030D-6E8A-4147-A177-3AD203B41FA5}">
                      <a16:colId xmlns:a16="http://schemas.microsoft.com/office/drawing/2014/main" val="1606911360"/>
                    </a:ext>
                  </a:extLst>
                </a:gridCol>
              </a:tblGrid>
              <a:tr h="0">
                <a:tc>
                  <a:txBody>
                    <a:bodyPr/>
                    <a:lstStyle/>
                    <a:p>
                      <a:pPr algn="ctr"/>
                      <a:r>
                        <a:rPr lang="es-ES" sz="1100" b="1" i="1" u="sng" kern="100" dirty="0">
                          <a:effectLst/>
                          <a:latin typeface="Calibri Light" panose="020F0302020204030204" pitchFamily="34" charset="0"/>
                          <a:ea typeface="Tahoma" panose="020B0604030504040204" pitchFamily="34" charset="0"/>
                          <a:cs typeface="Times New Roman" panose="02020603050405020304" pitchFamily="18" charset="0"/>
                        </a:rPr>
                        <a:t>Deben:</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Presentar evidencias y breve descripción: fotografías de la clasificación de residuos, recibos de entrega o cualquier respaldo para este subparámetro.</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670509683"/>
                  </a:ext>
                </a:extLst>
              </a:tr>
            </a:tbl>
          </a:graphicData>
        </a:graphic>
      </p:graphicFrame>
      <p:sp>
        <p:nvSpPr>
          <p:cNvPr id="8" name="Rectangle 1">
            <a:extLst>
              <a:ext uri="{FF2B5EF4-FFF2-40B4-BE49-F238E27FC236}">
                <a16:creationId xmlns:a16="http://schemas.microsoft.com/office/drawing/2014/main" id="{B38A2B51-A517-EA63-A492-AAD0E5E594AC}"/>
              </a:ext>
            </a:extLst>
          </p:cNvPr>
          <p:cNvSpPr>
            <a:spLocks noChangeArrowheads="1"/>
          </p:cNvSpPr>
          <p:nvPr/>
        </p:nvSpPr>
        <p:spPr bwMode="auto">
          <a:xfrm>
            <a:off x="1593215" y="5008135"/>
            <a:ext cx="5135245" cy="548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300" b="0" i="0" u="none" strike="noStrike" cap="none" normalizeH="0" baseline="0">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31564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B5B48CC2-6FD7-023F-BCC1-5E712910B6D9}"/>
              </a:ext>
            </a:extLst>
          </p:cNvPr>
          <p:cNvGraphicFramePr>
            <a:graphicFrameLocks noGrp="1"/>
          </p:cNvGraphicFramePr>
          <p:nvPr>
            <p:extLst>
              <p:ext uri="{D42A27DB-BD31-4B8C-83A1-F6EECF244321}">
                <p14:modId xmlns:p14="http://schemas.microsoft.com/office/powerpoint/2010/main" val="2718602999"/>
              </p:ext>
            </p:extLst>
          </p:nvPr>
        </p:nvGraphicFramePr>
        <p:xfrm>
          <a:off x="678815" y="1066279"/>
          <a:ext cx="7269480" cy="516763"/>
        </p:xfrm>
        <a:graphic>
          <a:graphicData uri="http://schemas.openxmlformats.org/drawingml/2006/table">
            <a:tbl>
              <a:tblPr firstRow="1" firstCol="1" bandRow="1"/>
              <a:tblGrid>
                <a:gridCol w="7269480">
                  <a:extLst>
                    <a:ext uri="{9D8B030D-6E8A-4147-A177-3AD203B41FA5}">
                      <a16:colId xmlns:a16="http://schemas.microsoft.com/office/drawing/2014/main" val="4289623270"/>
                    </a:ext>
                  </a:extLst>
                </a:gridCol>
              </a:tblGrid>
              <a:tr h="0">
                <a:tc>
                  <a:txBody>
                    <a:bodyPr/>
                    <a:lstStyle/>
                    <a:p>
                      <a:pPr algn="ctr"/>
                      <a:r>
                        <a:rPr lang="es-ES" sz="1100" b="1" i="1" u="sng" kern="100" dirty="0">
                          <a:effectLst/>
                          <a:latin typeface="Calibri Light" panose="020F0302020204030204" pitchFamily="34" charset="0"/>
                          <a:ea typeface="Tahoma" panose="020B0604030504040204" pitchFamily="34" charset="0"/>
                          <a:cs typeface="Times New Roman" panose="02020603050405020304" pitchFamily="18" charset="0"/>
                        </a:rPr>
                        <a:t>Deben:</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p>
                      <a:pPr algn="ctr">
                        <a:lnSpc>
                          <a:spcPct val="107000"/>
                        </a:lnSpc>
                        <a:spcAft>
                          <a:spcPts val="800"/>
                        </a:spcAft>
                      </a:pPr>
                      <a:r>
                        <a:rPr lang="es-ES" sz="1100" i="1" kern="100" dirty="0">
                          <a:effectLst/>
                          <a:latin typeface="Calibri Light" panose="020F0302020204030204" pitchFamily="34" charset="0"/>
                          <a:ea typeface="Tahoma" panose="020B0604030504040204" pitchFamily="34" charset="0"/>
                          <a:cs typeface="Times New Roman" panose="02020603050405020304" pitchFamily="18" charset="0"/>
                        </a:rPr>
                        <a:t>Seleccionar únicamente la opción que aplique en el Cuadro N°5 y colocar el nombre y zona. Para fuente propia completar el Cuadro N°6 y su respectiva evidencia.</a:t>
                      </a:r>
                      <a:endParaRPr lang="es-CR" sz="1100" kern="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730689353"/>
                  </a:ext>
                </a:extLst>
              </a:tr>
            </a:tbl>
          </a:graphicData>
        </a:graphic>
      </p:graphicFrame>
      <p:sp>
        <p:nvSpPr>
          <p:cNvPr id="5" name="Rectangle 1">
            <a:extLst>
              <a:ext uri="{FF2B5EF4-FFF2-40B4-BE49-F238E27FC236}">
                <a16:creationId xmlns:a16="http://schemas.microsoft.com/office/drawing/2014/main" id="{ED8EAF44-E89C-1CC4-D855-8406C070488E}"/>
              </a:ext>
            </a:extLst>
          </p:cNvPr>
          <p:cNvSpPr>
            <a:spLocks noChangeArrowheads="1"/>
          </p:cNvSpPr>
          <p:nvPr/>
        </p:nvSpPr>
        <p:spPr bwMode="auto">
          <a:xfrm>
            <a:off x="678815" y="317364"/>
            <a:ext cx="8091805" cy="748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pP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2. Recurso Hídrico (18 puntos)</a:t>
            </a:r>
          </a:p>
          <a:p>
            <a:pPr marL="0" marR="0" lvl="0" indent="0" algn="l" defTabSz="914400" rtl="0" eaLnBrk="0" fontAlgn="base" latinLnBrk="0" hangingPunct="0">
              <a:lnSpc>
                <a:spcPct val="100000"/>
              </a:lnSpc>
              <a:spcBef>
                <a:spcPct val="0"/>
              </a:spcBef>
              <a:spcAft>
                <a:spcPct val="0"/>
              </a:spcAft>
              <a:buClrTx/>
              <a:buSzTx/>
              <a:tabLst/>
            </a:pPr>
            <a:endParaRPr lang="es-ES" altLang="es-CR" sz="1100"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s-ES" altLang="es-CR" sz="1100" b="1" i="0" u="none" strike="noStrike" cap="none" normalizeH="0" baseline="0" dirty="0">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2.1 </a:t>
            </a:r>
            <a:r>
              <a:rPr kumimoji="0" lang="es-ES" altLang="es-CR" sz="1100" b="1" i="0" u="none" strike="noStrike" cap="none" normalizeH="0" baseline="0" dirty="0">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I</a:t>
            </a:r>
            <a:r>
              <a:rPr kumimoji="0" lang="es-ES" altLang="es-CR" sz="1100" b="1" i="0" u="none" strike="noStrike" cap="none" normalizeH="0" baseline="0" dirty="0" bmk="">
                <a:ln>
                  <a:noFill/>
                </a:ln>
                <a:solidFill>
                  <a:srgbClr val="4472C4"/>
                </a:solidFill>
                <a:effectLst/>
                <a:latin typeface="Calibri Light" panose="020F0302020204030204" pitchFamily="34" charset="0"/>
                <a:ea typeface="Times New Roman" panose="02020603050405020304" pitchFamily="18" charset="0"/>
                <a:cs typeface="Calibri Light" panose="020F0302020204030204" pitchFamily="34" charset="0"/>
              </a:rPr>
              <a:t>dentificar ente operador que brinda el servicio de agua para consumo humano al hogar o comunidad (2 puntos)</a:t>
            </a:r>
            <a:endParaRPr kumimoji="0" lang="es-ES" altLang="es-CR" sz="1100" b="0" i="0" u="none" strike="noStrike" cap="none" normalizeH="0" baseline="0" dirty="0">
              <a:ln>
                <a:noFill/>
              </a:ln>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s-ES" altLang="es-CR" sz="1100" b="0" i="0" u="none" strike="noStrike" cap="none" normalizeH="0" baseline="0" dirty="0">
              <a:ln>
                <a:noFill/>
              </a:ln>
              <a:solidFill>
                <a:schemeClr val="tx1"/>
              </a:solidFill>
              <a:effectLst/>
            </a:endParaRPr>
          </a:p>
        </p:txBody>
      </p:sp>
      <p:graphicFrame>
        <p:nvGraphicFramePr>
          <p:cNvPr id="6" name="Tabla 5">
            <a:extLst>
              <a:ext uri="{FF2B5EF4-FFF2-40B4-BE49-F238E27FC236}">
                <a16:creationId xmlns:a16="http://schemas.microsoft.com/office/drawing/2014/main" id="{1FA60E6C-BF0A-7BD9-B0F8-BD8725D8C3D4}"/>
              </a:ext>
            </a:extLst>
          </p:cNvPr>
          <p:cNvGraphicFramePr>
            <a:graphicFrameLocks noGrp="1"/>
          </p:cNvGraphicFramePr>
          <p:nvPr>
            <p:extLst>
              <p:ext uri="{D42A27DB-BD31-4B8C-83A1-F6EECF244321}">
                <p14:modId xmlns:p14="http://schemas.microsoft.com/office/powerpoint/2010/main" val="2720013006"/>
              </p:ext>
            </p:extLst>
          </p:nvPr>
        </p:nvGraphicFramePr>
        <p:xfrm>
          <a:off x="335719" y="2176931"/>
          <a:ext cx="4068641" cy="1508760"/>
        </p:xfrm>
        <a:graphic>
          <a:graphicData uri="http://schemas.openxmlformats.org/drawingml/2006/table">
            <a:tbl>
              <a:tblPr firstRow="1" firstCol="1" bandRow="1"/>
              <a:tblGrid>
                <a:gridCol w="967301">
                  <a:extLst>
                    <a:ext uri="{9D8B030D-6E8A-4147-A177-3AD203B41FA5}">
                      <a16:colId xmlns:a16="http://schemas.microsoft.com/office/drawing/2014/main" val="71030674"/>
                    </a:ext>
                  </a:extLst>
                </a:gridCol>
                <a:gridCol w="876300">
                  <a:extLst>
                    <a:ext uri="{9D8B030D-6E8A-4147-A177-3AD203B41FA5}">
                      <a16:colId xmlns:a16="http://schemas.microsoft.com/office/drawing/2014/main" val="3518894908"/>
                    </a:ext>
                  </a:extLst>
                </a:gridCol>
                <a:gridCol w="2225040">
                  <a:extLst>
                    <a:ext uri="{9D8B030D-6E8A-4147-A177-3AD203B41FA5}">
                      <a16:colId xmlns:a16="http://schemas.microsoft.com/office/drawing/2014/main" val="4254230522"/>
                    </a:ext>
                  </a:extLst>
                </a:gridCol>
              </a:tblGrid>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Ente operador</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Marque la opción u opciones que le aplique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Zona y nombre completo del ente operador</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784858209"/>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Acueductos comunales</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942932913"/>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AyA</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737227107"/>
                  </a:ext>
                </a:extLst>
              </a:tr>
              <a:tr h="0">
                <a:tc>
                  <a:txBody>
                    <a:bodyPr/>
                    <a:lstStyle/>
                    <a:p>
                      <a:r>
                        <a:rPr lang="es-ES" sz="1100" b="1" dirty="0">
                          <a:effectLst/>
                          <a:latin typeface="Calibri Light" panose="020F0302020204030204" pitchFamily="34" charset="0"/>
                          <a:ea typeface="Tahoma" panose="020B0604030504040204" pitchFamily="34" charset="0"/>
                          <a:cs typeface="Times New Roman" panose="02020603050405020304" pitchFamily="18" charset="0"/>
                        </a:rPr>
                        <a:t>Municipalidad</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074560794"/>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Otra fuente</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607581392"/>
                  </a:ext>
                </a:extLst>
              </a:tr>
            </a:tbl>
          </a:graphicData>
        </a:graphic>
      </p:graphicFrame>
      <p:graphicFrame>
        <p:nvGraphicFramePr>
          <p:cNvPr id="7" name="Tabla 6">
            <a:extLst>
              <a:ext uri="{FF2B5EF4-FFF2-40B4-BE49-F238E27FC236}">
                <a16:creationId xmlns:a16="http://schemas.microsoft.com/office/drawing/2014/main" id="{21D7FB9A-99B1-EF15-E894-C2F6187F91A8}"/>
              </a:ext>
            </a:extLst>
          </p:cNvPr>
          <p:cNvGraphicFramePr>
            <a:graphicFrameLocks noGrp="1"/>
          </p:cNvGraphicFramePr>
          <p:nvPr>
            <p:extLst>
              <p:ext uri="{D42A27DB-BD31-4B8C-83A1-F6EECF244321}">
                <p14:modId xmlns:p14="http://schemas.microsoft.com/office/powerpoint/2010/main" val="2778269367"/>
              </p:ext>
            </p:extLst>
          </p:nvPr>
        </p:nvGraphicFramePr>
        <p:xfrm>
          <a:off x="4908789" y="2093111"/>
          <a:ext cx="3709431" cy="1676400"/>
        </p:xfrm>
        <a:graphic>
          <a:graphicData uri="http://schemas.openxmlformats.org/drawingml/2006/table">
            <a:tbl>
              <a:tblPr firstRow="1" firstCol="1" bandRow="1"/>
              <a:tblGrid>
                <a:gridCol w="920511">
                  <a:extLst>
                    <a:ext uri="{9D8B030D-6E8A-4147-A177-3AD203B41FA5}">
                      <a16:colId xmlns:a16="http://schemas.microsoft.com/office/drawing/2014/main" val="2973779395"/>
                    </a:ext>
                  </a:extLst>
                </a:gridCol>
                <a:gridCol w="1272540">
                  <a:extLst>
                    <a:ext uri="{9D8B030D-6E8A-4147-A177-3AD203B41FA5}">
                      <a16:colId xmlns:a16="http://schemas.microsoft.com/office/drawing/2014/main" val="1696536313"/>
                    </a:ext>
                  </a:extLst>
                </a:gridCol>
                <a:gridCol w="1516380">
                  <a:extLst>
                    <a:ext uri="{9D8B030D-6E8A-4147-A177-3AD203B41FA5}">
                      <a16:colId xmlns:a16="http://schemas.microsoft.com/office/drawing/2014/main" val="3733795266"/>
                    </a:ext>
                  </a:extLst>
                </a:gridCol>
              </a:tblGrid>
              <a:tr h="0">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Especificar tipo de fuente (pozo, tanque u otro)</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¿Ha llevado a cabo algún tipo de análisis en el periodo de participación?</a:t>
                      </a:r>
                      <a:r>
                        <a:rPr lang="es-ES" sz="1100" b="1" baseline="30000" dirty="0">
                          <a:effectLst/>
                          <a:latin typeface="Calibri Light" panose="020F0302020204030204" pitchFamily="34" charset="0"/>
                          <a:ea typeface="Tahoma" panose="020B0604030504040204" pitchFamily="34" charset="0"/>
                          <a:cs typeface="Times New Roman" panose="02020603050405020304" pitchFamily="18" charset="0"/>
                        </a:rPr>
                        <a:t>1</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¿Qué otra opción para potabilizar el agua utiliza?</a:t>
                      </a:r>
                      <a:r>
                        <a:rPr lang="es-ES" sz="1100" b="1" baseline="30000">
                          <a:effectLst/>
                          <a:latin typeface="Calibri Light" panose="020F0302020204030204" pitchFamily="34" charset="0"/>
                          <a:ea typeface="Tahoma" panose="020B0604030504040204" pitchFamily="34" charset="0"/>
                          <a:cs typeface="Times New Roman" panose="02020603050405020304" pitchFamily="18" charset="0"/>
                        </a:rPr>
                        <a:t>2</a:t>
                      </a: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905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1937480348"/>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nchor="ctr">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9050" cap="flat" cmpd="sng" algn="ctr">
                      <a:solidFill>
                        <a:srgbClr val="8EAADB"/>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2004334606"/>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968724202"/>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933597380"/>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971264802"/>
                  </a:ext>
                </a:extLst>
              </a:tr>
              <a:tr h="0">
                <a:tc>
                  <a:txBody>
                    <a:bodyPr/>
                    <a:lstStyle/>
                    <a:p>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tc>
                  <a:txBody>
                    <a:bodyPr/>
                    <a:lstStyle/>
                    <a:p>
                      <a:pPr algn="ctr"/>
                      <a:r>
                        <a:rPr lang="es-ES" sz="1100" b="1">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solidFill>
                      <a:srgbClr val="F2F2F2"/>
                    </a:solidFill>
                  </a:tcPr>
                </a:tc>
                <a:tc>
                  <a:txBody>
                    <a:bodyPr/>
                    <a:lstStyle/>
                    <a:p>
                      <a:pPr algn="ctr"/>
                      <a:r>
                        <a:rPr lang="es-ES" sz="1100" b="1" dirty="0">
                          <a:effectLst/>
                          <a:latin typeface="Calibri Light" panose="020F0302020204030204" pitchFamily="34" charset="0"/>
                          <a:ea typeface="Tahoma" panose="020B0604030504040204" pitchFamily="34" charset="0"/>
                          <a:cs typeface="Times New Roman" panose="02020603050405020304" pitchFamily="18" charset="0"/>
                        </a:rPr>
                        <a:t> </a:t>
                      </a:r>
                      <a:endParaRPr lang="es-CR" sz="1100" dirty="0">
                        <a:effectLst/>
                        <a:latin typeface="Tahoma" panose="020B0604030504040204" pitchFamily="34" charset="0"/>
                        <a:ea typeface="Tahoma" panose="020B0604030504040204" pitchFamily="34" charset="0"/>
                        <a:cs typeface="Times New Roman" panose="02020603050405020304" pitchFamily="18" charset="0"/>
                      </a:endParaRPr>
                    </a:p>
                  </a:txBody>
                  <a:tcPr marL="68580" marR="68580" marT="0" marB="0">
                    <a:lnL w="12700" cap="flat" cmpd="sng" algn="ctr">
                      <a:solidFill>
                        <a:srgbClr val="B4C6E7"/>
                      </a:solidFill>
                      <a:prstDash val="solid"/>
                      <a:round/>
                      <a:headEnd type="none" w="med" len="med"/>
                      <a:tailEnd type="none" w="med" len="med"/>
                    </a:lnL>
                    <a:lnR w="12700" cap="flat" cmpd="sng" algn="ctr">
                      <a:solidFill>
                        <a:srgbClr val="B4C6E7"/>
                      </a:solidFill>
                      <a:prstDash val="solid"/>
                      <a:round/>
                      <a:headEnd type="none" w="med" len="med"/>
                      <a:tailEnd type="none" w="med" len="med"/>
                    </a:lnR>
                    <a:lnT w="12700" cap="flat" cmpd="sng" algn="ctr">
                      <a:solidFill>
                        <a:srgbClr val="B4C6E7"/>
                      </a:solidFill>
                      <a:prstDash val="solid"/>
                      <a:round/>
                      <a:headEnd type="none" w="med" len="med"/>
                      <a:tailEnd type="none" w="med" len="med"/>
                    </a:lnT>
                    <a:lnB w="12700" cap="flat" cmpd="sng" algn="ctr">
                      <a:solidFill>
                        <a:srgbClr val="B4C6E7"/>
                      </a:solidFill>
                      <a:prstDash val="solid"/>
                      <a:round/>
                      <a:headEnd type="none" w="med" len="med"/>
                      <a:tailEnd type="none" w="med" len="med"/>
                    </a:lnB>
                    <a:noFill/>
                  </a:tcPr>
                </a:tc>
                <a:extLst>
                  <a:ext uri="{0D108BD9-81ED-4DB2-BD59-A6C34878D82A}">
                    <a16:rowId xmlns:a16="http://schemas.microsoft.com/office/drawing/2014/main" val="1501954915"/>
                  </a:ext>
                </a:extLst>
              </a:tr>
            </a:tbl>
          </a:graphicData>
        </a:graphic>
      </p:graphicFrame>
      <p:sp>
        <p:nvSpPr>
          <p:cNvPr id="8" name="Rectangle 2">
            <a:extLst>
              <a:ext uri="{FF2B5EF4-FFF2-40B4-BE49-F238E27FC236}">
                <a16:creationId xmlns:a16="http://schemas.microsoft.com/office/drawing/2014/main" id="{FA574C46-AC82-7682-415D-B6C7BAF8FEBA}"/>
              </a:ext>
            </a:extLst>
          </p:cNvPr>
          <p:cNvSpPr>
            <a:spLocks noChangeArrowheads="1"/>
          </p:cNvSpPr>
          <p:nvPr/>
        </p:nvSpPr>
        <p:spPr bwMode="auto">
          <a:xfrm>
            <a:off x="5064601" y="1734483"/>
            <a:ext cx="370601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Cuadro N°6.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Fuente propia de agua para consumo humano</a:t>
            </a:r>
            <a:endParaRPr kumimoji="0" lang="es-CR" altLang="es-CR" sz="600" b="0" i="0" u="none" strike="noStrike" cap="none" normalizeH="0" baseline="0" dirty="0">
              <a:ln>
                <a:noFill/>
              </a:ln>
              <a:solidFill>
                <a:schemeClr val="tx1"/>
              </a:solidFill>
              <a:effectLst/>
            </a:endParaRPr>
          </a:p>
        </p:txBody>
      </p:sp>
      <p:sp>
        <p:nvSpPr>
          <p:cNvPr id="9" name="Rectangle 2">
            <a:extLst>
              <a:ext uri="{FF2B5EF4-FFF2-40B4-BE49-F238E27FC236}">
                <a16:creationId xmlns:a16="http://schemas.microsoft.com/office/drawing/2014/main" id="{2A166E03-CEA3-15D1-55AB-68027EB90784}"/>
              </a:ext>
            </a:extLst>
          </p:cNvPr>
          <p:cNvSpPr>
            <a:spLocks noChangeArrowheads="1"/>
          </p:cNvSpPr>
          <p:nvPr/>
        </p:nvSpPr>
        <p:spPr bwMode="auto">
          <a:xfrm>
            <a:off x="263585" y="1734483"/>
            <a:ext cx="4308415"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1100" b="1"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Cuadro N°5. </a:t>
            </a:r>
            <a:r>
              <a:rPr kumimoji="0" lang="es-ES" altLang="es-CR" sz="11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Ente operador que brinda el servicio de agua para consumo humano</a:t>
            </a:r>
            <a:endParaRPr kumimoji="0" lang="es-CR" altLang="es-CR" sz="600" b="0" i="0" u="none" strike="noStrike" cap="none" normalizeH="0" baseline="0" dirty="0">
              <a:ln>
                <a:noFill/>
              </a:ln>
              <a:solidFill>
                <a:schemeClr val="tx1"/>
              </a:solidFill>
              <a:effectLst/>
            </a:endParaRPr>
          </a:p>
        </p:txBody>
      </p:sp>
      <p:sp>
        <p:nvSpPr>
          <p:cNvPr id="10" name="Rectangle 2">
            <a:extLst>
              <a:ext uri="{FF2B5EF4-FFF2-40B4-BE49-F238E27FC236}">
                <a16:creationId xmlns:a16="http://schemas.microsoft.com/office/drawing/2014/main" id="{DD790A51-8ABB-821F-E87E-FFFCA3D1A3A6}"/>
              </a:ext>
            </a:extLst>
          </p:cNvPr>
          <p:cNvSpPr>
            <a:spLocks noChangeArrowheads="1"/>
          </p:cNvSpPr>
          <p:nvPr/>
        </p:nvSpPr>
        <p:spPr bwMode="auto">
          <a:xfrm>
            <a:off x="4792821" y="3817915"/>
            <a:ext cx="394136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800" b="0" i="0" u="none" strike="noStrike" cap="none" normalizeH="0" baseline="3000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1</a:t>
            </a:r>
            <a:r>
              <a:rPr kumimoji="0" lang="es-ES" altLang="es-CR" sz="8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 En caso de indicar que se han llevado a cabo análisis, colocar evidencia (fotografía, copia, u otro) de este documento. </a:t>
            </a:r>
            <a:endParaRPr kumimoji="0" lang="es-CR" altLang="es-CR"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R" sz="800" b="0" i="0" u="none" strike="noStrike" cap="none" normalizeH="0" baseline="3000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2 </a:t>
            </a:r>
            <a:r>
              <a:rPr kumimoji="0" lang="es-ES" altLang="es-CR" sz="800" b="0" i="0" u="none" strike="noStrike" cap="none" normalizeH="0" baseline="0" dirty="0">
                <a:ln>
                  <a:noFill/>
                </a:ln>
                <a:solidFill>
                  <a:schemeClr val="tx1"/>
                </a:solidFill>
                <a:effectLst/>
                <a:latin typeface="Calibri Light" panose="020F0302020204030204" pitchFamily="34" charset="0"/>
                <a:ea typeface="Tahoma" panose="020B0604030504040204" pitchFamily="34" charset="0"/>
                <a:cs typeface="Calibri Light" panose="020F0302020204030204" pitchFamily="34" charset="0"/>
              </a:rPr>
              <a:t>Por ejemplo: clorar, hervir u otro.</a:t>
            </a:r>
            <a:endParaRPr kumimoji="0" lang="es-CR" altLang="es-CR" sz="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298252244"/>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ersonalizado 4">
      <a:majorFont>
        <a:latin typeface="Aptos"/>
        <a:ea typeface=""/>
        <a:cs typeface=""/>
      </a:majorFont>
      <a:minorFont>
        <a:latin typeface="Aptos"/>
        <a:ea typeface=""/>
        <a:cs typeface=""/>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1131</TotalTime>
  <Words>6857</Words>
  <Application>Microsoft Office PowerPoint</Application>
  <PresentationFormat>Presentación en pantalla (4:3)</PresentationFormat>
  <Paragraphs>1121</Paragraphs>
  <Slides>30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30</vt:i4>
      </vt:variant>
    </vt:vector>
  </HeadingPairs>
  <TitlesOfParts>
    <vt:vector size="37" baseType="lpstr">
      <vt:lpstr>Aptos</vt:lpstr>
      <vt:lpstr>Arial</vt:lpstr>
      <vt:lpstr>Calibri</vt:lpstr>
      <vt:lpstr>Calibri Light</vt:lpstr>
      <vt:lpstr>Grotesque Light</vt:lpstr>
      <vt:lpstr>Tahoma</vt:lpstr>
      <vt:lpstr>Tema de Office</vt:lpstr>
      <vt:lpstr>Informe Final 2025 Hogares Sostenibles Programa Bandera Azul Ecológica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Final 2024 Hogares Sostenibles Programa Bandera Azul Ecológica  </dc:title>
  <dc:creator>Monica Castro Castro</dc:creator>
  <cp:lastModifiedBy>Monica Castro Castro</cp:lastModifiedBy>
  <cp:revision>4</cp:revision>
  <dcterms:created xsi:type="dcterms:W3CDTF">2024-02-22T20:18:07Z</dcterms:created>
  <dcterms:modified xsi:type="dcterms:W3CDTF">2025-02-12T17:39:51Z</dcterms:modified>
</cp:coreProperties>
</file>